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handoutMasterIdLst>
    <p:handoutMasterId r:id="rId49"/>
  </p:handoutMasterIdLst>
  <p:sldIdLst>
    <p:sldId id="257" r:id="rId3"/>
    <p:sldId id="259" r:id="rId4"/>
    <p:sldId id="260" r:id="rId5"/>
    <p:sldId id="261" r:id="rId6"/>
    <p:sldId id="262" r:id="rId7"/>
    <p:sldId id="263" r:id="rId8"/>
    <p:sldId id="264" r:id="rId9"/>
    <p:sldId id="265" r:id="rId10"/>
    <p:sldId id="267" r:id="rId11"/>
    <p:sldId id="268" r:id="rId12"/>
    <p:sldId id="270" r:id="rId13"/>
    <p:sldId id="271" r:id="rId14"/>
    <p:sldId id="272" r:id="rId15"/>
    <p:sldId id="273" r:id="rId16"/>
    <p:sldId id="274" r:id="rId17"/>
    <p:sldId id="275" r:id="rId18"/>
    <p:sldId id="277" r:id="rId19"/>
    <p:sldId id="278" r:id="rId20"/>
    <p:sldId id="279" r:id="rId21"/>
    <p:sldId id="276" r:id="rId22"/>
    <p:sldId id="266" r:id="rId23"/>
    <p:sldId id="281" r:id="rId24"/>
    <p:sldId id="282" r:id="rId25"/>
    <p:sldId id="283" r:id="rId26"/>
    <p:sldId id="284" r:id="rId27"/>
    <p:sldId id="280" r:id="rId28"/>
    <p:sldId id="285" r:id="rId29"/>
    <p:sldId id="288" r:id="rId30"/>
    <p:sldId id="286" r:id="rId31"/>
    <p:sldId id="287" r:id="rId32"/>
    <p:sldId id="289" r:id="rId33"/>
    <p:sldId id="290" r:id="rId34"/>
    <p:sldId id="292" r:id="rId35"/>
    <p:sldId id="293" r:id="rId36"/>
    <p:sldId id="302" r:id="rId37"/>
    <p:sldId id="304" r:id="rId38"/>
    <p:sldId id="306" r:id="rId39"/>
    <p:sldId id="291" r:id="rId40"/>
    <p:sldId id="296" r:id="rId41"/>
    <p:sldId id="307" r:id="rId42"/>
    <p:sldId id="294" r:id="rId43"/>
    <p:sldId id="298" r:id="rId44"/>
    <p:sldId id="314" r:id="rId45"/>
    <p:sldId id="269" r:id="rId46"/>
    <p:sldId id="258"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14" y="62"/>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handoutMaster" Target="handoutMasters/handoutMaster1.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3A8DBB9-FF4D-4FDA-AD34-27FA86519578}" type="datetime1">
              <a:rPr lang="zh-CN" altLang="en-US" smtClean="0"/>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fld>
            <a:endParaRPr lang="en-US"/>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E1CCE20-FD2F-40C5-ABE3-3369F20AA0E6}" type="datetime1">
              <a:rPr lang="zh-CN" altLang="en-US" smtClean="0"/>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US"/>
              <a:t>单击此处编辑母版文本样式</a:t>
            </a:r>
            <a:endParaRPr lang="en-US"/>
          </a:p>
          <a:p>
            <a:pPr lvl="1" rtl="0"/>
            <a:r>
              <a:rPr lang="en-US"/>
              <a:t>第二级</a:t>
            </a:r>
            <a:endParaRPr lang="en-US"/>
          </a:p>
          <a:p>
            <a:pPr lvl="2" rtl="0"/>
            <a:r>
              <a:rPr lang="en-US"/>
              <a:t>第三级</a:t>
            </a:r>
            <a:endParaRPr lang="en-US"/>
          </a:p>
          <a:p>
            <a:pPr lvl="3" rtl="0"/>
            <a:r>
              <a:rPr lang="en-US"/>
              <a:t>第四级</a:t>
            </a:r>
            <a:endParaRPr lang="en-US"/>
          </a:p>
          <a:p>
            <a:pPr lvl="4" rtl="0"/>
            <a:r>
              <a:rPr 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fld>
            <a:endParaRPr lang="en-US"/>
          </a:p>
        </p:txBody>
      </p:sp>
    </p:spTree>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pPr rtl="0"/>
            <a:fld id="{E203234F-2943-4AD6-8E73-34C216403FC9}" type="datetime1">
              <a:rPr lang="zh-CN" altLang="en-US" smtClean="0"/>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pPr rtl="0"/>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pPr rtl="0"/>
            <a:fld id="{3A98EE3D-8CD1-4C3F-BD1C-C98C9596463C}" type="slidenum">
              <a:rPr lang="en-US" smtClean="0"/>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ECCA8BC-1B61-46E2-9581-00FC2FDA063C}" type="datetime1">
              <a:rPr lang="zh-CN" alt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ECCA8BC-1B61-46E2-9581-00FC2FDA063C}" type="datetime1">
              <a:rPr lang="zh-CN" alt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ECCA8BC-1B61-46E2-9581-00FC2FDA063C}" type="datetime1">
              <a:rPr lang="zh-CN" alt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ECCA8BC-1B61-46E2-9581-00FC2FDA063C}" type="datetime1">
              <a:rPr lang="zh-CN" alt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ECCA8BC-1B61-46E2-9581-00FC2FDA063C}" type="datetime1">
              <a:rPr lang="zh-CN" alt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ECCA8BC-1B61-46E2-9581-00FC2FDA063C}" type="datetime1">
              <a:rPr lang="zh-CN" alt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rtl="0"/>
            <a:fld id="{6818B044-5115-4C63-8F06-0D627F0729F0}" type="datetime1">
              <a:rPr lang="zh-CN" altLang="en-US" smtClean="0"/>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ECCA8BC-1B61-46E2-9581-00FC2FDA063C}" type="datetime1">
              <a:rPr lang="zh-CN" alt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pPr rtl="0"/>
            <a:fld id="{A24A4C0A-F292-41BE-9CD1-530467B1B9F8}" type="datetime1">
              <a:rPr lang="zh-CN" altLang="en-US" smtClean="0"/>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rtl="0"/>
            <a:fld id="{C31630FC-7090-4D1C-93D5-113C82941F4E}" type="datetime1">
              <a:rPr lang="zh-CN" altLang="en-US" smtClean="0"/>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pPr rtl="0"/>
            <a:fld id="{81EDFCFC-F8E9-4049-95DD-C79391CC7BFF}" type="datetime1">
              <a:rPr lang="zh-CN" altLang="en-US" smtClean="0"/>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pPr rtl="0"/>
            <a:fld id="{EFBE5E81-E012-42C1-892B-1E2892457684}" type="datetime1">
              <a:rPr lang="zh-CN" altLang="en-US" smtClean="0"/>
            </a:fld>
            <a:endParaRPr lang="en-US" dirty="0"/>
          </a:p>
        </p:txBody>
      </p:sp>
      <p:sp>
        <p:nvSpPr>
          <p:cNvPr id="8" name="Footer Placeholder 7"/>
          <p:cNvSpPr>
            <a:spLocks noGrp="1"/>
          </p:cNvSpPr>
          <p:nvPr>
            <p:ph type="ftr" sz="quarter" idx="11"/>
          </p:nvPr>
        </p:nvSpPr>
        <p:spPr/>
        <p:txBody>
          <a:bodyPr/>
          <a:lstStyle/>
          <a:p>
            <a:pPr rtl="0"/>
            <a:endParaRPr lang="en-US" dirty="0"/>
          </a:p>
        </p:txBody>
      </p:sp>
      <p:sp>
        <p:nvSpPr>
          <p:cNvPr id="9" name="Slide Number Placeholder 8"/>
          <p:cNvSpPr>
            <a:spLocks noGrp="1"/>
          </p:cNvSpPr>
          <p:nvPr>
            <p:ph type="sldNum" sz="quarter" idx="12"/>
          </p:nvPr>
        </p:nvSpPr>
        <p:spPr/>
        <p:txBody>
          <a:bodyPr/>
          <a:lstStyle/>
          <a:p>
            <a:pPr rtl="0"/>
            <a:fld id="{3A98EE3D-8CD1-4C3F-BD1C-C98C9596463C}" type="slidenum">
              <a:rPr lang="en-US" smtClean="0"/>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rtl="0"/>
            <a:fld id="{DA05DBCF-E3D4-4FC7-9203-C0C05B2BAA55}" type="datetime1">
              <a:rPr lang="zh-CN" altLang="en-US" smtClean="0"/>
            </a:fld>
            <a:endParaRPr lang="en-US" dirty="0"/>
          </a:p>
        </p:txBody>
      </p:sp>
      <p:sp>
        <p:nvSpPr>
          <p:cNvPr id="4" name="Footer Placeholder 3"/>
          <p:cNvSpPr>
            <a:spLocks noGrp="1"/>
          </p:cNvSpPr>
          <p:nvPr>
            <p:ph type="ftr" sz="quarter" idx="11"/>
          </p:nvPr>
        </p:nvSpPr>
        <p:spPr/>
        <p:txBody>
          <a:bodyPr/>
          <a:lstStyle/>
          <a:p>
            <a:pPr rtl="0"/>
            <a:endParaRPr lang="en-US" dirty="0"/>
          </a:p>
        </p:txBody>
      </p:sp>
      <p:sp>
        <p:nvSpPr>
          <p:cNvPr id="5" name="Slide Number Placeholder 4"/>
          <p:cNvSpPr>
            <a:spLocks noGrp="1"/>
          </p:cNvSpPr>
          <p:nvPr>
            <p:ph type="sldNum" sz="quarter" idx="12"/>
          </p:nvPr>
        </p:nvSpPr>
        <p:spPr/>
        <p:txBody>
          <a:bodyPr/>
          <a:lstStyle/>
          <a:p>
            <a:pPr rtl="0"/>
            <a:fld id="{3A98EE3D-8CD1-4C3F-BD1C-C98C9596463C}" type="slidenum">
              <a:rPr lang="en-US" smtClean="0"/>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Footer Placeholder 2"/>
          <p:cNvSpPr>
            <a:spLocks noGrp="1"/>
          </p:cNvSpPr>
          <p:nvPr>
            <p:ph type="ftr" sz="quarter" idx="11"/>
          </p:nvPr>
        </p:nvSpPr>
        <p:spPr/>
        <p:txBody>
          <a:bodyPr/>
          <a:lstStyle/>
          <a:p>
            <a:pPr rtl="0"/>
            <a:endParaRPr lang="en-US" dirty="0"/>
          </a:p>
        </p:txBody>
      </p:sp>
      <p:sp>
        <p:nvSpPr>
          <p:cNvPr id="4" name="Slide Number Placeholder 3"/>
          <p:cNvSpPr>
            <a:spLocks noGrp="1"/>
          </p:cNvSpPr>
          <p:nvPr>
            <p:ph type="sldNum" sz="quarter" idx="12"/>
          </p:nvPr>
        </p:nvSpPr>
        <p:spPr/>
        <p:txBody>
          <a:bodyPr/>
          <a:lstStyle/>
          <a:p>
            <a:pPr rtl="0"/>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ECCA8BC-1B61-46E2-9581-00FC2FDA063C}" type="datetime1">
              <a:rPr lang="zh-CN" alt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ECCA8BC-1B61-46E2-9581-00FC2FDA063C}" type="datetime1">
              <a:rPr lang="zh-CN" alt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hf sldNum="0"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CCA8BC-1B61-46E2-9581-00FC2FDA063C}" type="datetime1">
              <a:rPr lang="zh-CN" altLang="en-US" smtClean="0"/>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GI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jpeg"/><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hyperlink" Target="http://www.cnki.net/" TargetMode="External"/><Relationship Id="rId1" Type="http://schemas.openxmlformats.org/officeDocument/2006/relationships/hyperlink" Target="http://www.shumo.com/wiki/doku.php?id=start"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0.svg"/><Relationship Id="rId2" Type="http://schemas.openxmlformats.org/officeDocument/2006/relationships/image" Target="../media/image35.png"/><Relationship Id="rId1" Type="http://schemas.openxmlformats.org/officeDocument/2006/relationships/image" Target="../media/image34.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2.svg"/><Relationship Id="rId3" Type="http://schemas.openxmlformats.org/officeDocument/2006/relationships/image" Target="../media/image37.png"/><Relationship Id="rId2" Type="http://schemas.openxmlformats.org/officeDocument/2006/relationships/image" Target="../media/image11.sv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38.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svg"/><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image" Target="../media/image6.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svg"/><Relationship Id="rId2" Type="http://schemas.openxmlformats.org/officeDocument/2006/relationships/image" Target="../media/image41.png"/><Relationship Id="rId1" Type="http://schemas.openxmlformats.org/officeDocument/2006/relationships/image" Target="../media/image40.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svg"/><Relationship Id="rId2" Type="http://schemas.openxmlformats.org/officeDocument/2006/relationships/image" Target="../media/image41.png"/><Relationship Id="rId1" Type="http://schemas.openxmlformats.org/officeDocument/2006/relationships/image" Target="../media/image40.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jpeg"/><Relationship Id="rId3" Type="http://schemas.openxmlformats.org/officeDocument/2006/relationships/image" Target="../media/image14.svg"/><Relationship Id="rId2" Type="http://schemas.openxmlformats.org/officeDocument/2006/relationships/image" Target="../media/image43.png"/><Relationship Id="rId1" Type="http://schemas.openxmlformats.org/officeDocument/2006/relationships/image" Target="../media/image42.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svg"/><Relationship Id="rId2" Type="http://schemas.openxmlformats.org/officeDocument/2006/relationships/image" Target="../media/image45.png"/><Relationship Id="rId1" Type="http://schemas.openxmlformats.org/officeDocument/2006/relationships/image" Target="../media/image4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svg"/><Relationship Id="rId2" Type="http://schemas.openxmlformats.org/officeDocument/2006/relationships/image" Target="../media/image45.png"/><Relationship Id="rId1" Type="http://schemas.openxmlformats.org/officeDocument/2006/relationships/image" Target="../media/image44.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2.svg"/><Relationship Id="rId3" Type="http://schemas.openxmlformats.org/officeDocument/2006/relationships/image" Target="../media/image10.png"/><Relationship Id="rId2" Type="http://schemas.openxmlformats.org/officeDocument/2006/relationships/image" Target="../media/image1.sv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svg"/><Relationship Id="rId2" Type="http://schemas.openxmlformats.org/officeDocument/2006/relationships/image" Target="../media/image45.png"/><Relationship Id="rId1" Type="http://schemas.openxmlformats.org/officeDocument/2006/relationships/image" Target="../media/image44.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jpeg"/><Relationship Id="rId2" Type="http://schemas.openxmlformats.org/officeDocument/2006/relationships/image" Target="../media/image15.svg"/><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4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svg"/><Relationship Id="rId2" Type="http://schemas.openxmlformats.org/officeDocument/2006/relationships/image" Target="../media/image48.png"/><Relationship Id="rId1" Type="http://schemas.openxmlformats.org/officeDocument/2006/relationships/image" Target="../media/image11.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15.png"/><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17.png"/><Relationship Id="rId2" Type="http://schemas.openxmlformats.org/officeDocument/2006/relationships/image" Target="../media/image3.sv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svg"/><Relationship Id="rId2" Type="http://schemas.openxmlformats.org/officeDocument/2006/relationships/image" Target="../media/image20.pn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长方形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p:cNvSpPr>
            <a:spLocks noGrp="1"/>
          </p:cNvSpPr>
          <p:nvPr>
            <p:ph type="ctrTitle"/>
          </p:nvPr>
        </p:nvSpPr>
        <p:spPr>
          <a:xfrm>
            <a:off x="5289754" y="639097"/>
            <a:ext cx="6253317" cy="3686015"/>
          </a:xfrm>
        </p:spPr>
        <p:txBody>
          <a:bodyPr rtlCol="0">
            <a:normAutofit fontScale="90000"/>
          </a:bodyPr>
          <a:lstStyle/>
          <a:p>
            <a:pPr rtl="0"/>
            <a:r>
              <a:rPr lang="zh-CN" altLang="en-US" sz="8000" dirty="0"/>
              <a:t>数学建模协会第一次</a:t>
            </a:r>
            <a:r>
              <a:rPr lang="zh-CN" altLang="en-US" sz="8000" dirty="0"/>
              <a:t>培训</a:t>
            </a:r>
            <a:endParaRPr lang="zh-CN" altLang="en-US" sz="8000" dirty="0"/>
          </a:p>
        </p:txBody>
      </p:sp>
      <p:sp>
        <p:nvSpPr>
          <p:cNvPr id="3" name="副标题 2"/>
          <p:cNvSpPr>
            <a:spLocks noGrp="1"/>
          </p:cNvSpPr>
          <p:nvPr>
            <p:ph type="subTitle" idx="1"/>
          </p:nvPr>
        </p:nvSpPr>
        <p:spPr>
          <a:xfrm>
            <a:off x="8832445" y="4528643"/>
            <a:ext cx="2185245" cy="494062"/>
          </a:xfrm>
        </p:spPr>
        <p:txBody>
          <a:bodyPr rtlCol="0">
            <a:normAutofit fontScale="92500" lnSpcReduction="10000"/>
          </a:bodyPr>
          <a:lstStyle/>
          <a:p>
            <a:pPr rtl="0"/>
            <a:r>
              <a:rPr lang="zh-CN" altLang="en-US" sz="2400" dirty="0">
                <a:solidFill>
                  <a:schemeClr val="tx1">
                    <a:lumMod val="85000"/>
                    <a:lumOff val="15000"/>
                  </a:schemeClr>
                </a:solidFill>
              </a:rPr>
              <a:t>数学建模协会</a:t>
            </a:r>
            <a:endParaRPr lang="en-US" altLang="zh-CN" sz="2400" dirty="0">
              <a:solidFill>
                <a:schemeClr val="tx1">
                  <a:lumMod val="85000"/>
                  <a:lumOff val="15000"/>
                </a:schemeClr>
              </a:solidFill>
            </a:endParaRPr>
          </a:p>
          <a:p>
            <a:pPr rtl="0"/>
            <a:endParaRPr lang="en-US" sz="2400" dirty="0">
              <a:solidFill>
                <a:schemeClr val="tx1">
                  <a:lumMod val="85000"/>
                  <a:lumOff val="15000"/>
                </a:schemeClr>
              </a:solidFill>
            </a:endParaRPr>
          </a:p>
        </p:txBody>
      </p:sp>
      <p:pic>
        <p:nvPicPr>
          <p:cNvPr id="5" name="图片 4" descr="一张显示了建筑物、坐姿、长凳和侧边的图片&#10;&#10;说明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直接连接符​​(S)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944896" y="5135317"/>
            <a:ext cx="2185245" cy="369332"/>
          </a:xfrm>
          <a:prstGeom prst="rect">
            <a:avLst/>
          </a:prstGeom>
          <a:noFill/>
        </p:spPr>
        <p:txBody>
          <a:bodyPr wrap="square" rtlCol="0">
            <a:spAutoFit/>
          </a:bodyPr>
          <a:lstStyle/>
          <a:p>
            <a:r>
              <a:rPr lang="zh-CN" altLang="en-US" dirty="0"/>
              <a:t>主讲人：贾星语</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pic>
        <p:nvPicPr>
          <p:cNvPr id="3" name="Picture 2"/>
          <p:cNvPicPr>
            <a:picLocks noChangeAspect="1" noChangeArrowheads="1"/>
          </p:cNvPicPr>
          <p:nvPr/>
        </p:nvPicPr>
        <p:blipFill>
          <a:blip r:embed="rId1"/>
          <a:srcRect/>
          <a:stretch>
            <a:fillRect/>
          </a:stretch>
        </p:blipFill>
        <p:spPr bwMode="auto">
          <a:xfrm>
            <a:off x="656222" y="862047"/>
            <a:ext cx="4172505" cy="5246653"/>
          </a:xfrm>
          <a:prstGeom prst="rect">
            <a:avLst/>
          </a:prstGeom>
          <a:noFill/>
        </p:spPr>
      </p:pic>
      <p:sp>
        <p:nvSpPr>
          <p:cNvPr id="5" name="文本框 4"/>
          <p:cNvSpPr txBox="1"/>
          <p:nvPr/>
        </p:nvSpPr>
        <p:spPr>
          <a:xfrm>
            <a:off x="7813037" y="902529"/>
            <a:ext cx="3329127" cy="707886"/>
          </a:xfrm>
          <a:prstGeom prst="rect">
            <a:avLst/>
          </a:prstGeom>
          <a:noFill/>
        </p:spPr>
        <p:txBody>
          <a:bodyPr wrap="square" rtlCol="0">
            <a:spAutoFit/>
          </a:bodyPr>
          <a:lstStyle/>
          <a:p>
            <a:r>
              <a:rPr lang="zh-CN" altLang="en-US" sz="4000" dirty="0"/>
              <a:t>建模竞赛三天</a:t>
            </a:r>
            <a:endParaRPr lang="zh-CN" altLang="en-US" sz="4000" dirty="0"/>
          </a:p>
        </p:txBody>
      </p:sp>
      <p:pic>
        <p:nvPicPr>
          <p:cNvPr id="11" name="图片 10"/>
          <p:cNvPicPr>
            <a:picLocks noChangeAspect="1"/>
          </p:cNvPicPr>
          <p:nvPr/>
        </p:nvPicPr>
        <p:blipFill>
          <a:blip r:embed="rId2"/>
          <a:stretch>
            <a:fillRect/>
          </a:stretch>
        </p:blipFill>
        <p:spPr>
          <a:xfrm>
            <a:off x="8967324" y="3782911"/>
            <a:ext cx="2620754" cy="2542131"/>
          </a:xfrm>
          <a:prstGeom prst="rect">
            <a:avLst/>
          </a:prstGeom>
        </p:spPr>
      </p:pic>
      <p:pic>
        <p:nvPicPr>
          <p:cNvPr id="9" name="图片 8"/>
          <p:cNvPicPr>
            <a:picLocks noChangeAspect="1"/>
          </p:cNvPicPr>
          <p:nvPr/>
        </p:nvPicPr>
        <p:blipFill>
          <a:blip r:embed="rId3"/>
          <a:stretch>
            <a:fillRect/>
          </a:stretch>
        </p:blipFill>
        <p:spPr>
          <a:xfrm>
            <a:off x="7151011" y="1834444"/>
            <a:ext cx="2786327" cy="2786327"/>
          </a:xfrm>
          <a:prstGeom prst="rect">
            <a:avLst/>
          </a:prstGeom>
        </p:spPr>
      </p:pic>
      <p:pic>
        <p:nvPicPr>
          <p:cNvPr id="7" name="图片 6"/>
          <p:cNvPicPr>
            <a:picLocks noChangeAspect="1"/>
          </p:cNvPicPr>
          <p:nvPr/>
        </p:nvPicPr>
        <p:blipFill>
          <a:blip r:embed="rId4"/>
          <a:stretch>
            <a:fillRect/>
          </a:stretch>
        </p:blipFill>
        <p:spPr>
          <a:xfrm>
            <a:off x="4656483" y="678499"/>
            <a:ext cx="2668741" cy="2549108"/>
          </a:xfrm>
          <a:prstGeom prst="rect">
            <a:avLst/>
          </a:prstGeom>
        </p:spPr>
      </p:pic>
      <p:pic>
        <p:nvPicPr>
          <p:cNvPr id="6" name="图形 5" descr="云计算"/>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0271" y="4194882"/>
            <a:ext cx="1718187" cy="1718187"/>
          </a:xfrm>
          <a:prstGeom prst="rect">
            <a:avLst/>
          </a:prstGeom>
          <a:effectLst>
            <a:glow rad="101600">
              <a:schemeClr val="accent1">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文本框 2"/>
          <p:cNvSpPr txBox="1"/>
          <p:nvPr/>
        </p:nvSpPr>
        <p:spPr>
          <a:xfrm>
            <a:off x="2080907" y="1041791"/>
            <a:ext cx="3752850" cy="4464364"/>
          </a:xfrm>
          <a:prstGeom prst="rect">
            <a:avLst/>
          </a:prstGeom>
          <a:noFill/>
        </p:spPr>
        <p:txBody>
          <a:bodyPr wrap="square" rtlCol="0">
            <a:spAutoFit/>
          </a:bodyPr>
          <a:lstStyle/>
          <a:p>
            <a:pPr>
              <a:lnSpc>
                <a:spcPct val="150000"/>
              </a:lnSpc>
            </a:pPr>
            <a:r>
              <a:rPr lang="zh-CN" altLang="en-US" sz="2400" dirty="0"/>
              <a:t>建模最后一天</a:t>
            </a:r>
            <a:endParaRPr lang="en-US" altLang="zh-CN" sz="2400" dirty="0"/>
          </a:p>
          <a:p>
            <a:pPr>
              <a:lnSpc>
                <a:spcPct val="150000"/>
              </a:lnSpc>
            </a:pPr>
            <a:r>
              <a:rPr lang="zh-CN" altLang="en-US" sz="2400" dirty="0"/>
              <a:t>三个人都是一脸憔悴</a:t>
            </a:r>
            <a:endParaRPr lang="en-US" altLang="zh-CN" sz="2400" dirty="0"/>
          </a:p>
          <a:p>
            <a:pPr>
              <a:lnSpc>
                <a:spcPct val="150000"/>
              </a:lnSpc>
            </a:pPr>
            <a:r>
              <a:rPr lang="zh-CN" altLang="en-US" sz="2400" dirty="0"/>
              <a:t>说话语无伦次</a:t>
            </a:r>
            <a:endParaRPr lang="en-US" altLang="zh-CN" sz="2400" dirty="0"/>
          </a:p>
          <a:p>
            <a:pPr>
              <a:lnSpc>
                <a:spcPct val="150000"/>
              </a:lnSpc>
            </a:pPr>
            <a:r>
              <a:rPr lang="zh-CN" altLang="en-US" sz="2400" dirty="0"/>
              <a:t>脑子像是被糊住一样</a:t>
            </a:r>
            <a:endParaRPr lang="en-US" altLang="zh-CN" sz="2400" dirty="0"/>
          </a:p>
          <a:p>
            <a:pPr>
              <a:lnSpc>
                <a:spcPct val="150000"/>
              </a:lnSpc>
            </a:pPr>
            <a:r>
              <a:rPr lang="zh-CN" altLang="en-US" sz="2400" dirty="0"/>
              <a:t>连续几天对着电脑</a:t>
            </a:r>
            <a:endParaRPr lang="en-US" altLang="zh-CN" sz="2400" dirty="0"/>
          </a:p>
          <a:p>
            <a:pPr>
              <a:lnSpc>
                <a:spcPct val="150000"/>
              </a:lnSpc>
            </a:pPr>
            <a:r>
              <a:rPr lang="zh-CN" altLang="en-US" sz="2400" dirty="0"/>
              <a:t>内心已经毫无波澜</a:t>
            </a:r>
            <a:endParaRPr lang="en-US" altLang="zh-CN" sz="2400" dirty="0"/>
          </a:p>
          <a:p>
            <a:pPr>
              <a:lnSpc>
                <a:spcPct val="150000"/>
              </a:lnSpc>
            </a:pPr>
            <a:r>
              <a:rPr lang="zh-CN" altLang="en-US" sz="2400" dirty="0"/>
              <a:t>从建模到放弃</a:t>
            </a:r>
            <a:endParaRPr lang="en-US" altLang="zh-CN" sz="2400" dirty="0"/>
          </a:p>
          <a:p>
            <a:pPr>
              <a:lnSpc>
                <a:spcPct val="150000"/>
              </a:lnSpc>
            </a:pPr>
            <a:r>
              <a:rPr lang="zh-CN" altLang="en-US" sz="2400" dirty="0"/>
              <a:t>从放弃到疯癫</a:t>
            </a:r>
            <a:endParaRPr lang="zh-CN" altLang="en-US" sz="24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1388023"/>
            <a:ext cx="3752850" cy="377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文本框 2"/>
          <p:cNvSpPr txBox="1"/>
          <p:nvPr/>
        </p:nvSpPr>
        <p:spPr>
          <a:xfrm>
            <a:off x="1445217" y="1536424"/>
            <a:ext cx="5195612" cy="3356368"/>
          </a:xfrm>
          <a:prstGeom prst="rect">
            <a:avLst/>
          </a:prstGeom>
          <a:noFill/>
        </p:spPr>
        <p:txBody>
          <a:bodyPr wrap="square" rtlCol="0">
            <a:spAutoFit/>
          </a:bodyPr>
          <a:lstStyle/>
          <a:p>
            <a:pPr>
              <a:lnSpc>
                <a:spcPct val="150000"/>
              </a:lnSpc>
            </a:pPr>
            <a:r>
              <a:rPr lang="zh-CN" altLang="en-US" sz="2400" dirty="0"/>
              <a:t>最后凑出</a:t>
            </a:r>
            <a:r>
              <a:rPr lang="en-US" altLang="zh-CN" sz="2400" dirty="0"/>
              <a:t>29</a:t>
            </a:r>
            <a:r>
              <a:rPr lang="zh-CN" altLang="en-US" sz="2400" dirty="0"/>
              <a:t>多页自己都看不懂的论文</a:t>
            </a:r>
            <a:endParaRPr lang="en-US" altLang="zh-CN" sz="2400" dirty="0"/>
          </a:p>
          <a:p>
            <a:pPr>
              <a:lnSpc>
                <a:spcPct val="150000"/>
              </a:lnSpc>
            </a:pPr>
            <a:r>
              <a:rPr lang="zh-CN" altLang="en-US" sz="2400" dirty="0"/>
              <a:t>得出了自己都看不懂的结论</a:t>
            </a:r>
            <a:endParaRPr lang="en-US" altLang="zh-CN" sz="2400" dirty="0"/>
          </a:p>
          <a:p>
            <a:pPr>
              <a:lnSpc>
                <a:spcPct val="150000"/>
              </a:lnSpc>
            </a:pPr>
            <a:r>
              <a:rPr lang="zh-CN" altLang="en-US" sz="2400" dirty="0"/>
              <a:t>还编了自己都看不懂的代码</a:t>
            </a:r>
            <a:endParaRPr lang="en-US" altLang="zh-CN" sz="2400" dirty="0"/>
          </a:p>
          <a:p>
            <a:pPr>
              <a:lnSpc>
                <a:spcPct val="150000"/>
              </a:lnSpc>
            </a:pPr>
            <a:r>
              <a:rPr lang="zh-CN" altLang="en-US" sz="2400" dirty="0"/>
              <a:t>用瞎编乱凑解决了建模难题</a:t>
            </a:r>
            <a:endParaRPr lang="en-US" altLang="zh-CN" sz="2400" dirty="0"/>
          </a:p>
          <a:p>
            <a:pPr>
              <a:lnSpc>
                <a:spcPct val="150000"/>
              </a:lnSpc>
            </a:pPr>
            <a:r>
              <a:rPr lang="zh-CN" altLang="en-US" sz="2400" dirty="0"/>
              <a:t>忽然觉得我们都是小天才</a:t>
            </a:r>
            <a:endParaRPr lang="en-US" altLang="zh-CN" sz="2400" dirty="0"/>
          </a:p>
          <a:p>
            <a:pPr>
              <a:lnSpc>
                <a:spcPct val="150000"/>
              </a:lnSpc>
            </a:pPr>
            <a:r>
              <a:rPr lang="zh-CN" altLang="en-US" sz="2400" dirty="0"/>
              <a:t>哈哈哈。。。</a:t>
            </a:r>
            <a:endParaRPr lang="zh-CN" altLang="en-US" sz="2400" dirty="0"/>
          </a:p>
        </p:txBody>
      </p:sp>
      <p:pic>
        <p:nvPicPr>
          <p:cNvPr id="5" name="图片 4"/>
          <p:cNvPicPr>
            <a:picLocks noChangeAspect="1"/>
          </p:cNvPicPr>
          <p:nvPr/>
        </p:nvPicPr>
        <p:blipFill>
          <a:blip r:embed="rId1"/>
          <a:stretch>
            <a:fillRect/>
          </a:stretch>
        </p:blipFill>
        <p:spPr>
          <a:xfrm>
            <a:off x="8352209" y="690850"/>
            <a:ext cx="2857500" cy="28575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5393" y="3413596"/>
            <a:ext cx="3618271" cy="25554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文本框 2"/>
          <p:cNvSpPr txBox="1"/>
          <p:nvPr/>
        </p:nvSpPr>
        <p:spPr>
          <a:xfrm>
            <a:off x="1218217" y="1099517"/>
            <a:ext cx="4877783" cy="4464364"/>
          </a:xfrm>
          <a:prstGeom prst="rect">
            <a:avLst/>
          </a:prstGeom>
          <a:noFill/>
        </p:spPr>
        <p:txBody>
          <a:bodyPr wrap="square" rtlCol="0">
            <a:spAutoFit/>
          </a:bodyPr>
          <a:lstStyle/>
          <a:p>
            <a:pPr>
              <a:lnSpc>
                <a:spcPct val="150000"/>
              </a:lnSpc>
            </a:pPr>
            <a:r>
              <a:rPr lang="zh-CN" altLang="en-US" sz="2400" dirty="0"/>
              <a:t>建完模后</a:t>
            </a:r>
            <a:endParaRPr lang="en-US" altLang="zh-CN" sz="2400" dirty="0"/>
          </a:p>
          <a:p>
            <a:pPr>
              <a:lnSpc>
                <a:spcPct val="150000"/>
              </a:lnSpc>
            </a:pPr>
            <a:r>
              <a:rPr lang="zh-CN" altLang="en-US" sz="2400" dirty="0"/>
              <a:t>感觉像是拯救了全世界</a:t>
            </a:r>
            <a:endParaRPr lang="en-US" altLang="zh-CN" sz="2400" dirty="0"/>
          </a:p>
          <a:p>
            <a:pPr>
              <a:lnSpc>
                <a:spcPct val="150000"/>
              </a:lnSpc>
            </a:pPr>
            <a:r>
              <a:rPr lang="zh-CN" altLang="en-US" sz="2400" dirty="0"/>
              <a:t>现在该好好休息一下了</a:t>
            </a:r>
            <a:endParaRPr lang="en-US" altLang="zh-CN" sz="2400" dirty="0"/>
          </a:p>
          <a:p>
            <a:pPr>
              <a:lnSpc>
                <a:spcPct val="150000"/>
              </a:lnSpc>
            </a:pPr>
            <a:r>
              <a:rPr lang="en-US" altLang="zh-CN" sz="2400" dirty="0"/>
              <a:t>But…</a:t>
            </a:r>
            <a:endParaRPr lang="en-US" altLang="zh-CN" sz="2400" dirty="0"/>
          </a:p>
          <a:p>
            <a:pPr>
              <a:lnSpc>
                <a:spcPct val="150000"/>
              </a:lnSpc>
            </a:pPr>
            <a:r>
              <a:rPr lang="zh-CN" altLang="en-US" sz="2400" dirty="0"/>
              <a:t>老师并不会因为你“拯救了世界”</a:t>
            </a:r>
            <a:endParaRPr lang="en-US" altLang="zh-CN" sz="2400" dirty="0"/>
          </a:p>
          <a:p>
            <a:pPr>
              <a:lnSpc>
                <a:spcPct val="150000"/>
              </a:lnSpc>
            </a:pPr>
            <a:r>
              <a:rPr lang="zh-CN" altLang="en-US" sz="2400" dirty="0"/>
              <a:t>就不点名</a:t>
            </a:r>
            <a:endParaRPr lang="en-US" altLang="zh-CN" sz="2400" dirty="0"/>
          </a:p>
          <a:p>
            <a:pPr>
              <a:lnSpc>
                <a:spcPct val="150000"/>
              </a:lnSpc>
            </a:pPr>
            <a:r>
              <a:rPr lang="zh-CN" altLang="en-US" sz="2400" dirty="0"/>
              <a:t>就给你放假</a:t>
            </a:r>
            <a:endParaRPr lang="en-US" altLang="zh-CN" sz="2400" dirty="0"/>
          </a:p>
          <a:p>
            <a:pPr>
              <a:lnSpc>
                <a:spcPct val="150000"/>
              </a:lnSpc>
            </a:pPr>
            <a:r>
              <a:rPr lang="zh-CN" altLang="en-US" sz="2400" dirty="0"/>
              <a:t>课还是得好好上的。。。</a:t>
            </a:r>
            <a:endParaRPr lang="en-US" altLang="zh-CN" sz="24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7378" y="1816376"/>
            <a:ext cx="3420323" cy="3225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5" name="Rectangle 21"/>
          <p:cNvSpPr/>
          <p:nvPr/>
        </p:nvSpPr>
        <p:spPr>
          <a:xfrm>
            <a:off x="752168" y="2056115"/>
            <a:ext cx="10687664" cy="2745769"/>
          </a:xfrm>
          <a:prstGeom prst="rect">
            <a:avLst/>
          </a:prstGeom>
          <a:solidFill>
            <a:sysClr val="windowText" lastClr="000000">
              <a:lumMod val="85000"/>
              <a:lumOff val="15000"/>
              <a:alpha val="70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000" dirty="0">
                <a:solidFill>
                  <a:sysClr val="window" lastClr="FFFFFF"/>
                </a:solidFill>
                <a:latin typeface="Calibri" panose="020F0502020204030204"/>
              </a:rPr>
              <a:t>好了，该正经起来了</a:t>
            </a:r>
            <a:endParaRPr kumimoji="0" lang="en-US" sz="60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pic>
        <p:nvPicPr>
          <p:cNvPr id="4" name="图形 3" descr="带齿轮的头部"/>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9483" y="789037"/>
            <a:ext cx="1410929" cy="1410929"/>
          </a:xfrm>
          <a:prstGeom prst="rect">
            <a:avLst/>
          </a:prstGeom>
          <a:effectLst>
            <a:glow rad="101600">
              <a:srgbClr val="FFFF00">
                <a:alpha val="40000"/>
              </a:srgbClr>
            </a:glow>
            <a:reflection blurRad="88900" stA="99000" endPos="58000" dist="50800" dir="5400000" sy="-100000" algn="bl" rotWithShape="0"/>
            <a:softEdge rad="254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文本框 2"/>
          <p:cNvSpPr txBox="1"/>
          <p:nvPr/>
        </p:nvSpPr>
        <p:spPr>
          <a:xfrm>
            <a:off x="2020956" y="808466"/>
            <a:ext cx="8150087" cy="707886"/>
          </a:xfrm>
          <a:prstGeom prst="rect">
            <a:avLst/>
          </a:prstGeom>
          <a:noFill/>
          <a:effectLst>
            <a:glow rad="12700">
              <a:schemeClr val="accent1">
                <a:alpha val="40000"/>
              </a:schemeClr>
            </a:glow>
          </a:effectLst>
        </p:spPr>
        <p:txBody>
          <a:bodyPr wrap="square" rtlCol="0">
            <a:spAutoFit/>
          </a:bodyPr>
          <a:lstStyle/>
          <a:p>
            <a:r>
              <a:rPr lang="zh-CN" altLang="en-US" sz="4000" dirty="0">
                <a:latin typeface="华文隶书" panose="02010800040101010101" pitchFamily="2" charset="-122"/>
                <a:ea typeface="华文隶书" panose="02010800040101010101" pitchFamily="2" charset="-122"/>
              </a:rPr>
              <a:t>纸上得来终觉浅，绝知此事要躬行</a:t>
            </a:r>
            <a:endParaRPr lang="zh-CN" altLang="en-US" sz="4000" dirty="0">
              <a:latin typeface="华文隶书" panose="02010800040101010101" pitchFamily="2" charset="-122"/>
              <a:ea typeface="华文隶书" panose="02010800040101010101" pitchFamily="2" charset="-122"/>
            </a:endParaRPr>
          </a:p>
        </p:txBody>
      </p:sp>
      <p:sp>
        <p:nvSpPr>
          <p:cNvPr id="5" name="文本框 4"/>
          <p:cNvSpPr txBox="1"/>
          <p:nvPr/>
        </p:nvSpPr>
        <p:spPr>
          <a:xfrm>
            <a:off x="908842" y="1486855"/>
            <a:ext cx="6332402" cy="3970318"/>
          </a:xfrm>
          <a:prstGeom prst="rect">
            <a:avLst/>
          </a:prstGeom>
          <a:noFill/>
        </p:spPr>
        <p:txBody>
          <a:bodyPr wrap="square" rtlCol="0">
            <a:spAutoFit/>
          </a:bodyPr>
          <a:lstStyle/>
          <a:p>
            <a:r>
              <a:rPr lang="en-US" altLang="zh-CN" sz="2800" b="1" dirty="0"/>
              <a:t>1.</a:t>
            </a:r>
            <a:r>
              <a:rPr lang="zh-CN" altLang="en-US" sz="2800" b="1" dirty="0"/>
              <a:t>大一新生有必要参加数学竞赛吗</a:t>
            </a:r>
            <a:r>
              <a:rPr lang="en-US" altLang="zh-CN" sz="2800" b="1" dirty="0"/>
              <a:t>?</a:t>
            </a:r>
            <a:endParaRPr lang="en-US" altLang="zh-CN" sz="2800" b="1" dirty="0"/>
          </a:p>
          <a:p>
            <a:endParaRPr lang="en-US" altLang="zh-CN" sz="2800" b="1" dirty="0"/>
          </a:p>
          <a:p>
            <a:r>
              <a:rPr lang="en-US" altLang="zh-CN" sz="2800" b="1" dirty="0"/>
              <a:t>2.</a:t>
            </a:r>
            <a:r>
              <a:rPr lang="zh-CN" altLang="en-US" sz="2800" b="1" dirty="0"/>
              <a:t>啥也不懂。参加比赛是去当炮灰吗？</a:t>
            </a:r>
            <a:endParaRPr lang="en-US" altLang="zh-CN" sz="2800" b="1" dirty="0"/>
          </a:p>
          <a:p>
            <a:endParaRPr lang="en-US" altLang="zh-CN" sz="2800" b="1" dirty="0"/>
          </a:p>
          <a:p>
            <a:r>
              <a:rPr lang="en-US" altLang="zh-CN" sz="2800" b="1" dirty="0"/>
              <a:t>3.</a:t>
            </a:r>
            <a:r>
              <a:rPr lang="zh-CN" altLang="en-US" sz="2800" b="1" dirty="0"/>
              <a:t>没经验，万一拖队友后退怎么办？</a:t>
            </a:r>
            <a:endParaRPr lang="en-US" altLang="zh-CN" sz="2800" b="1" dirty="0"/>
          </a:p>
          <a:p>
            <a:endParaRPr lang="en-US" altLang="zh-CN" sz="2800" b="1" dirty="0"/>
          </a:p>
          <a:p>
            <a:r>
              <a:rPr lang="en-US" altLang="zh-CN" sz="2800" b="1" dirty="0"/>
              <a:t>4.</a:t>
            </a:r>
            <a:r>
              <a:rPr lang="zh-CN" altLang="en-US" sz="2800" b="1" dirty="0"/>
              <a:t>参加比赛了，会不会是在浪费时间呢？</a:t>
            </a:r>
            <a:endParaRPr lang="en-US" altLang="zh-CN" sz="2800" b="1" dirty="0"/>
          </a:p>
          <a:p>
            <a:endParaRPr lang="en-US" altLang="zh-CN" sz="2800" b="1" dirty="0"/>
          </a:p>
          <a:p>
            <a:r>
              <a:rPr lang="en-US" altLang="zh-CN" sz="2800" b="1" dirty="0"/>
              <a:t>……</a:t>
            </a:r>
            <a:endParaRPr lang="zh-CN" altLang="en-US" sz="2800" b="1" dirty="0"/>
          </a:p>
        </p:txBody>
      </p:sp>
      <p:sp>
        <p:nvSpPr>
          <p:cNvPr id="6" name="文本框 5"/>
          <p:cNvSpPr txBox="1"/>
          <p:nvPr/>
        </p:nvSpPr>
        <p:spPr>
          <a:xfrm>
            <a:off x="4674781" y="4791952"/>
            <a:ext cx="7123928" cy="1569660"/>
          </a:xfrm>
          <a:prstGeom prst="rect">
            <a:avLst/>
          </a:prstGeom>
          <a:noFill/>
        </p:spPr>
        <p:txBody>
          <a:bodyPr wrap="square" rtlCol="0">
            <a:spAutoFit/>
          </a:bodyPr>
          <a:lstStyle/>
          <a:p>
            <a:r>
              <a:rPr lang="zh-CN" altLang="en-US" sz="4800" dirty="0">
                <a:solidFill>
                  <a:srgbClr val="FF0000"/>
                </a:solidFill>
              </a:rPr>
              <a:t>早就是优势</a:t>
            </a:r>
            <a:endParaRPr lang="en-US" altLang="zh-CN" sz="4800" dirty="0">
              <a:solidFill>
                <a:srgbClr val="FF0000"/>
              </a:solidFill>
            </a:endParaRPr>
          </a:p>
          <a:p>
            <a:r>
              <a:rPr lang="zh-CN" altLang="en-US" sz="4800" dirty="0">
                <a:solidFill>
                  <a:srgbClr val="FF0000"/>
                </a:solidFill>
              </a:rPr>
              <a:t>参赛就是积累经验的过程</a:t>
            </a:r>
            <a:endParaRPr lang="zh-CN" altLang="en-US" sz="4800" dirty="0">
              <a:solidFill>
                <a:srgbClr val="FF0000"/>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4362" y="1873227"/>
            <a:ext cx="4000552" cy="2664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000"/>
                                        <p:tgtEl>
                                          <p:spTgt spid="1026"/>
                                        </p:tgtEl>
                                      </p:cBhvr>
                                    </p:animEffect>
                                    <p:anim calcmode="lin" valueType="num">
                                      <p:cBhvr>
                                        <p:cTn id="12" dur="1000" fill="hold"/>
                                        <p:tgtEl>
                                          <p:spTgt spid="1026"/>
                                        </p:tgtEl>
                                        <p:attrNameLst>
                                          <p:attrName>ppt_x</p:attrName>
                                        </p:attrNameLst>
                                      </p:cBhvr>
                                      <p:tavLst>
                                        <p:tav tm="0">
                                          <p:val>
                                            <p:strVal val="#ppt_x"/>
                                          </p:val>
                                        </p:tav>
                                        <p:tav tm="100000">
                                          <p:val>
                                            <p:strVal val="#ppt_x"/>
                                          </p:val>
                                        </p:tav>
                                      </p:tavLst>
                                    </p:anim>
                                    <p:anim calcmode="lin" valueType="num">
                                      <p:cBhvr>
                                        <p:cTn id="1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0"/>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892609" y="609600"/>
            <a:ext cx="6135329" cy="5638800"/>
          </a:xfrm>
          <a:prstGeom prst="rect">
            <a:avLst/>
          </a:prstGeom>
          <a:blipFill dpi="0" rotWithShape="1">
            <a:blip r:embed="rId2">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3478653" y="2153480"/>
            <a:ext cx="5234694" cy="1275520"/>
          </a:xfrm>
        </p:spPr>
        <p:txBody>
          <a:bodyPr>
            <a:noAutofit/>
          </a:bodyPr>
          <a:lstStyle/>
          <a:p>
            <a:r>
              <a:rPr lang="zh-CN" altLang="en-US" sz="7200" dirty="0"/>
              <a:t>前期准备</a:t>
            </a:r>
            <a:endParaRPr lang="zh-CN" altLang="en-US" sz="7200" dirty="0"/>
          </a:p>
        </p:txBody>
      </p:sp>
      <p:sp>
        <p:nvSpPr>
          <p:cNvPr id="3" name="文本占位符 2"/>
          <p:cNvSpPr>
            <a:spLocks noGrp="1"/>
          </p:cNvSpPr>
          <p:nvPr>
            <p:ph type="body" idx="1"/>
          </p:nvPr>
        </p:nvSpPr>
        <p:spPr>
          <a:xfrm>
            <a:off x="3524864" y="4154666"/>
            <a:ext cx="5142271" cy="1088667"/>
          </a:xfrm>
        </p:spPr>
        <p:txBody>
          <a:bodyPr>
            <a:noAutofit/>
          </a:bodyPr>
          <a:lstStyle/>
          <a:p>
            <a:r>
              <a:rPr lang="zh-CN" altLang="en-US" sz="3600" dirty="0">
                <a:latin typeface="华文隶书" panose="02010800040101010101" pitchFamily="2" charset="-122"/>
                <a:ea typeface="华文隶书" panose="02010800040101010101" pitchFamily="2" charset="-122"/>
              </a:rPr>
              <a:t>软件和一些基本模型</a:t>
            </a:r>
            <a:endParaRPr lang="en-US" altLang="zh-CN" sz="3600" dirty="0">
              <a:latin typeface="华文隶书" panose="02010800040101010101" pitchFamily="2" charset="-122"/>
              <a:ea typeface="华文隶书" panose="02010800040101010101" pitchFamily="2" charset="-122"/>
            </a:endParaRPr>
          </a:p>
          <a:p>
            <a:r>
              <a:rPr lang="zh-CN" altLang="en-US" sz="3600" dirty="0">
                <a:latin typeface="华文隶书" panose="02010800040101010101" pitchFamily="2" charset="-122"/>
                <a:ea typeface="华文隶书" panose="02010800040101010101" pitchFamily="2" charset="-122"/>
              </a:rPr>
              <a:t>资料网址</a:t>
            </a:r>
            <a:endParaRPr lang="zh-CN" altLang="en-US" sz="3600" dirty="0">
              <a:latin typeface="华文隶书" panose="02010800040101010101" pitchFamily="2" charset="-122"/>
              <a:ea typeface="华文隶书" panose="02010800040101010101" pitchFamily="2" charset="-122"/>
            </a:endParaRPr>
          </a:p>
        </p:txBody>
      </p:sp>
      <p:sp>
        <p:nvSpPr>
          <p:cNvPr id="4" name="日期占位符 3"/>
          <p:cNvSpPr>
            <a:spLocks noGrp="1"/>
          </p:cNvSpPr>
          <p:nvPr>
            <p:ph type="dt" sz="half" idx="10"/>
          </p:nvPr>
        </p:nvSpPr>
        <p:spPr/>
        <p:txBody>
          <a:bodyPr/>
          <a:lstStyle/>
          <a:p>
            <a:pPr rtl="0"/>
            <a:fld id="{C31630FC-7090-4D1C-93D5-113C82941F4E}" type="datetime1">
              <a:rPr lang="zh-CN" alt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2359" y="902948"/>
            <a:ext cx="6167282" cy="1015663"/>
          </a:xfrm>
        </p:spPr>
        <p:txBody>
          <a:bodyPr>
            <a:normAutofit/>
          </a:bodyPr>
          <a:lstStyle/>
          <a:p>
            <a:r>
              <a:rPr lang="zh-CN" altLang="en-US" sz="4800" dirty="0">
                <a:latin typeface="华文隶书" panose="02010800040101010101" pitchFamily="2" charset="-122"/>
                <a:ea typeface="华文隶书" panose="02010800040101010101" pitchFamily="2" charset="-122"/>
              </a:rPr>
              <a:t>软件和一些基本模型</a:t>
            </a:r>
            <a:endParaRPr lang="zh-CN" altLang="en-US" sz="4800" dirty="0">
              <a:latin typeface="华文隶书" panose="02010800040101010101" pitchFamily="2" charset="-122"/>
              <a:ea typeface="华文隶书" panose="02010800040101010101" pitchFamily="2" charset="-122"/>
            </a:endParaRPr>
          </a:p>
        </p:txBody>
      </p:sp>
      <p:sp>
        <p:nvSpPr>
          <p:cNvPr id="3" name="日期占位符 2"/>
          <p:cNvSpPr>
            <a:spLocks noGrp="1"/>
          </p:cNvSpPr>
          <p:nvPr>
            <p:ph type="dt" sz="half" idx="10"/>
          </p:nvPr>
        </p:nvSpPr>
        <p:spPr>
          <a:xfrm>
            <a:off x="9344225" y="5856636"/>
            <a:ext cx="1600200" cy="279400"/>
          </a:xfrm>
        </p:spPr>
        <p:txBody>
          <a:bodyPr/>
          <a:lstStyle/>
          <a:p>
            <a:pPr rtl="0"/>
            <a:fld id="{DA05DBCF-E3D4-4FC7-9203-C0C05B2BAA55}" type="datetime1">
              <a:rPr lang="zh-CN" altLang="en-US" smtClean="0"/>
            </a:fld>
            <a:endParaRPr lang="en-US" dirty="0"/>
          </a:p>
        </p:txBody>
      </p:sp>
      <p:sp>
        <p:nvSpPr>
          <p:cNvPr id="5" name="文本框 4"/>
          <p:cNvSpPr txBox="1"/>
          <p:nvPr/>
        </p:nvSpPr>
        <p:spPr>
          <a:xfrm>
            <a:off x="1777097" y="1769814"/>
            <a:ext cx="9250018" cy="1015663"/>
          </a:xfrm>
          <a:prstGeom prst="rect">
            <a:avLst/>
          </a:prstGeom>
          <a:noFill/>
        </p:spPr>
        <p:txBody>
          <a:bodyPr wrap="square" rtlCol="0">
            <a:spAutoFit/>
          </a:bodyPr>
          <a:lstStyle/>
          <a:p>
            <a:r>
              <a:rPr lang="zh-CN" altLang="en-US" sz="2000" dirty="0"/>
              <a:t>软件类：至少熟练掌握一种编程语言，例如</a:t>
            </a:r>
            <a:r>
              <a:rPr lang="en-US" altLang="zh-CN" sz="2000" dirty="0"/>
              <a:t>MATLAB R SAS SPASS LINGO Python</a:t>
            </a:r>
            <a:r>
              <a:rPr lang="zh-CN" altLang="en-US" sz="2000" dirty="0"/>
              <a:t>等</a:t>
            </a:r>
            <a:endParaRPr lang="en-US" altLang="zh-CN" sz="2000" dirty="0"/>
          </a:p>
          <a:p>
            <a:r>
              <a:rPr lang="zh-CN" altLang="en-US" sz="2000" dirty="0"/>
              <a:t>办公软件的使用：能够熟练的使用</a:t>
            </a:r>
            <a:r>
              <a:rPr lang="en-US" altLang="zh-CN" sz="2000" dirty="0"/>
              <a:t>Excel</a:t>
            </a:r>
            <a:r>
              <a:rPr lang="zh-CN" altLang="en-US" sz="2000" dirty="0"/>
              <a:t>、</a:t>
            </a:r>
            <a:r>
              <a:rPr lang="en-US" altLang="zh-CN" sz="2000" dirty="0"/>
              <a:t>Word</a:t>
            </a:r>
            <a:r>
              <a:rPr lang="zh-CN" altLang="en-US" sz="2000" dirty="0"/>
              <a:t>（注意论文的编排）等办公软件</a:t>
            </a:r>
            <a:endParaRPr lang="en-US" altLang="zh-CN" sz="2000" dirty="0"/>
          </a:p>
          <a:p>
            <a:r>
              <a:rPr lang="zh-CN" altLang="en-US" sz="2000" dirty="0"/>
              <a:t>模型类：掌握基本的数学模型框架及其基本模型</a:t>
            </a:r>
            <a:endParaRPr lang="en-US" altLang="zh-CN" sz="2000" dirty="0"/>
          </a:p>
        </p:txBody>
      </p:sp>
      <p:sp>
        <p:nvSpPr>
          <p:cNvPr id="6" name="矩形 5"/>
          <p:cNvSpPr/>
          <p:nvPr/>
        </p:nvSpPr>
        <p:spPr>
          <a:xfrm>
            <a:off x="1217431" y="4212309"/>
            <a:ext cx="1606163" cy="78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模型分类</a:t>
            </a:r>
            <a:endParaRPr lang="zh-CN" altLang="en-US" sz="2800" dirty="0"/>
          </a:p>
        </p:txBody>
      </p:sp>
      <p:sp>
        <p:nvSpPr>
          <p:cNvPr id="8" name="左大括号 7"/>
          <p:cNvSpPr/>
          <p:nvPr/>
        </p:nvSpPr>
        <p:spPr>
          <a:xfrm>
            <a:off x="3012359" y="3316636"/>
            <a:ext cx="397566" cy="252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 name="矩形 8"/>
          <p:cNvSpPr/>
          <p:nvPr/>
        </p:nvSpPr>
        <p:spPr>
          <a:xfrm>
            <a:off x="3449132" y="3135798"/>
            <a:ext cx="1659094" cy="613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分类、预测、优化</a:t>
            </a:r>
            <a:endParaRPr lang="zh-CN" altLang="en-US" dirty="0"/>
          </a:p>
        </p:txBody>
      </p:sp>
      <p:sp>
        <p:nvSpPr>
          <p:cNvPr id="12" name="矩形 11"/>
          <p:cNvSpPr/>
          <p:nvPr/>
        </p:nvSpPr>
        <p:spPr>
          <a:xfrm>
            <a:off x="3449132" y="3905702"/>
            <a:ext cx="1636005" cy="613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a:t>
            </a:r>
            <a:endParaRPr lang="zh-CN" altLang="en-US" dirty="0"/>
          </a:p>
        </p:txBody>
      </p:sp>
      <p:sp>
        <p:nvSpPr>
          <p:cNvPr id="13" name="矩形 12"/>
          <p:cNvSpPr/>
          <p:nvPr/>
        </p:nvSpPr>
        <p:spPr>
          <a:xfrm>
            <a:off x="3437587" y="4666431"/>
            <a:ext cx="1647550" cy="613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关联规则</a:t>
            </a:r>
            <a:endParaRPr lang="zh-CN" altLang="en-US" dirty="0"/>
          </a:p>
        </p:txBody>
      </p:sp>
      <p:sp>
        <p:nvSpPr>
          <p:cNvPr id="14" name="矩形 13"/>
          <p:cNvSpPr/>
          <p:nvPr/>
        </p:nvSpPr>
        <p:spPr>
          <a:xfrm>
            <a:off x="3409924" y="5427160"/>
            <a:ext cx="1698302" cy="527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其他模型</a:t>
            </a:r>
            <a:endParaRPr lang="zh-CN" altLang="en-US" dirty="0"/>
          </a:p>
        </p:txBody>
      </p:sp>
      <p:sp>
        <p:nvSpPr>
          <p:cNvPr id="15" name="矩形 14"/>
          <p:cNvSpPr/>
          <p:nvPr/>
        </p:nvSpPr>
        <p:spPr>
          <a:xfrm>
            <a:off x="7068830" y="3135798"/>
            <a:ext cx="3549762" cy="613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回归分析、决策树、</a:t>
            </a:r>
            <a:r>
              <a:rPr lang="en-US" altLang="zh-CN" dirty="0"/>
              <a:t>BP</a:t>
            </a:r>
            <a:r>
              <a:rPr lang="zh-CN" altLang="en-US" dirty="0"/>
              <a:t>神经网络等</a:t>
            </a:r>
            <a:endParaRPr lang="en-US" altLang="zh-CN" dirty="0"/>
          </a:p>
        </p:txBody>
      </p:sp>
      <p:sp>
        <p:nvSpPr>
          <p:cNvPr id="16" name="矩形 15"/>
          <p:cNvSpPr/>
          <p:nvPr/>
        </p:nvSpPr>
        <p:spPr>
          <a:xfrm>
            <a:off x="7068830" y="4685291"/>
            <a:ext cx="3549761" cy="59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Apriori</a:t>
            </a:r>
            <a:r>
              <a:rPr lang="zh-CN" altLang="en-US" dirty="0"/>
              <a:t>算法、</a:t>
            </a:r>
            <a:r>
              <a:rPr lang="en-US" altLang="zh-CN" dirty="0"/>
              <a:t>FP-tree</a:t>
            </a:r>
            <a:r>
              <a:rPr lang="zh-CN" altLang="en-US" dirty="0"/>
              <a:t>算法等</a:t>
            </a:r>
            <a:endParaRPr lang="zh-CN" altLang="en-US" dirty="0"/>
          </a:p>
        </p:txBody>
      </p:sp>
      <p:sp>
        <p:nvSpPr>
          <p:cNvPr id="17" name="矩形 16"/>
          <p:cNvSpPr/>
          <p:nvPr/>
        </p:nvSpPr>
        <p:spPr>
          <a:xfrm>
            <a:off x="7068830" y="3905703"/>
            <a:ext cx="3549761" cy="613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K-Means</a:t>
            </a:r>
            <a:r>
              <a:rPr lang="zh-CN" altLang="en-US" dirty="0"/>
              <a:t>算法等</a:t>
            </a:r>
            <a:endParaRPr lang="zh-CN" altLang="en-US" dirty="0"/>
          </a:p>
        </p:txBody>
      </p:sp>
      <p:sp>
        <p:nvSpPr>
          <p:cNvPr id="18" name="矩形 17"/>
          <p:cNvSpPr/>
          <p:nvPr/>
        </p:nvSpPr>
        <p:spPr>
          <a:xfrm>
            <a:off x="7068830" y="5430381"/>
            <a:ext cx="3549761" cy="524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例如：深度学习模型</a:t>
            </a:r>
            <a:endParaRPr lang="zh-CN" altLang="en-US" dirty="0"/>
          </a:p>
        </p:txBody>
      </p:sp>
      <p:cxnSp>
        <p:nvCxnSpPr>
          <p:cNvPr id="20" name="直接箭头连接符 19"/>
          <p:cNvCxnSpPr>
            <a:stCxn id="9" idx="3"/>
            <a:endCxn id="15" idx="1"/>
          </p:cNvCxnSpPr>
          <p:nvPr/>
        </p:nvCxnSpPr>
        <p:spPr>
          <a:xfrm>
            <a:off x="5108226" y="3442406"/>
            <a:ext cx="1960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2" idx="3"/>
            <a:endCxn id="17" idx="1"/>
          </p:cNvCxnSpPr>
          <p:nvPr/>
        </p:nvCxnSpPr>
        <p:spPr>
          <a:xfrm>
            <a:off x="5085137" y="4212309"/>
            <a:ext cx="19836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3"/>
          </p:cNvCxnSpPr>
          <p:nvPr/>
        </p:nvCxnSpPr>
        <p:spPr>
          <a:xfrm flipV="1">
            <a:off x="5085137" y="4958940"/>
            <a:ext cx="1983693" cy="14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4" idx="3"/>
            <a:endCxn id="18" idx="1"/>
          </p:cNvCxnSpPr>
          <p:nvPr/>
        </p:nvCxnSpPr>
        <p:spPr>
          <a:xfrm>
            <a:off x="5108226" y="5691106"/>
            <a:ext cx="1960604" cy="1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文本框 2"/>
          <p:cNvSpPr txBox="1"/>
          <p:nvPr/>
        </p:nvSpPr>
        <p:spPr>
          <a:xfrm>
            <a:off x="614276" y="568464"/>
            <a:ext cx="6096000" cy="830997"/>
          </a:xfrm>
          <a:prstGeom prst="rect">
            <a:avLst/>
          </a:prstGeom>
          <a:noFill/>
        </p:spPr>
        <p:txBody>
          <a:bodyPr wrap="square" rtlCol="0">
            <a:spAutoFit/>
          </a:bodyPr>
          <a:lstStyle/>
          <a:p>
            <a:r>
              <a:rPr lang="zh-CN" altLang="en-US" sz="4800" dirty="0">
                <a:latin typeface="华文隶书" panose="02010800040101010101" pitchFamily="2" charset="-122"/>
                <a:ea typeface="华文隶书" panose="02010800040101010101" pitchFamily="2" charset="-122"/>
              </a:rPr>
              <a:t>查资料的网站和资源</a:t>
            </a:r>
            <a:endParaRPr lang="zh-CN" altLang="en-US" sz="4800" dirty="0">
              <a:latin typeface="华文隶书" panose="02010800040101010101" pitchFamily="2" charset="-122"/>
              <a:ea typeface="华文隶书" panose="02010800040101010101" pitchFamily="2" charset="-122"/>
            </a:endParaRPr>
          </a:p>
        </p:txBody>
      </p:sp>
      <p:sp>
        <p:nvSpPr>
          <p:cNvPr id="21" name="文本框 20"/>
          <p:cNvSpPr txBox="1"/>
          <p:nvPr/>
        </p:nvSpPr>
        <p:spPr>
          <a:xfrm>
            <a:off x="2000624" y="1288932"/>
            <a:ext cx="7104424" cy="1477328"/>
          </a:xfrm>
          <a:prstGeom prst="rect">
            <a:avLst/>
          </a:prstGeom>
          <a:noFill/>
        </p:spPr>
        <p:txBody>
          <a:bodyPr wrap="square">
            <a:spAutoFit/>
          </a:bodyPr>
          <a:lstStyle/>
          <a:p>
            <a:r>
              <a:rPr lang="zh-CN" altLang="en-US" sz="1800" kern="0" dirty="0">
                <a:effectLst/>
                <a:latin typeface="宋体" panose="02010600030101010101" pitchFamily="2" charset="-122"/>
                <a:ea typeface="宋体" panose="02010600030101010101" pitchFamily="2" charset="-122"/>
              </a:rPr>
              <a:t>站点</a:t>
            </a:r>
            <a:endParaRPr lang="en-US" altLang="zh-CN" sz="1800" kern="0" dirty="0">
              <a:effectLst/>
              <a:latin typeface="宋体" panose="02010600030101010101" pitchFamily="2" charset="-122"/>
              <a:ea typeface="宋体" panose="02010600030101010101" pitchFamily="2" charset="-122"/>
            </a:endParaRPr>
          </a:p>
          <a:p>
            <a:r>
              <a:rPr lang="en-US" altLang="zh-CN" sz="1800" kern="0" dirty="0">
                <a:solidFill>
                  <a:srgbClr val="FF0000"/>
                </a:solidFill>
                <a:effectLst/>
                <a:latin typeface="宋体" panose="02010600030101010101" pitchFamily="2" charset="-122"/>
                <a:ea typeface="宋体" panose="02010600030101010101" pitchFamily="2" charset="-122"/>
              </a:rPr>
              <a:t>【</a:t>
            </a:r>
            <a:r>
              <a:rPr lang="zh-CN" altLang="en-US" sz="1800" kern="0" dirty="0">
                <a:solidFill>
                  <a:srgbClr val="FF0000"/>
                </a:solidFill>
                <a:effectLst/>
                <a:latin typeface="宋体" panose="02010600030101010101" pitchFamily="2" charset="-122"/>
                <a:ea typeface="宋体" panose="02010600030101010101" pitchFamily="2" charset="-122"/>
              </a:rPr>
              <a:t>数学建模知识库</a:t>
            </a:r>
            <a:r>
              <a:rPr lang="en-US" altLang="zh-CN" sz="1800" kern="0" dirty="0">
                <a:solidFill>
                  <a:srgbClr val="FF0000"/>
                </a:solidFill>
                <a:effectLst/>
                <a:latin typeface="宋体" panose="02010600030101010101" pitchFamily="2" charset="-122"/>
                <a:ea typeface="宋体" panose="02010600030101010101" pitchFamily="2" charset="-122"/>
              </a:rPr>
              <a:t>】</a:t>
            </a:r>
            <a:r>
              <a:rPr lang="en-US" altLang="zh-CN" sz="1800" kern="0" dirty="0">
                <a:solidFill>
                  <a:srgbClr val="FF0000"/>
                </a:solidFill>
                <a:effectLst/>
                <a:latin typeface="Arial" panose="020B0604020202020204" pitchFamily="34" charset="0"/>
                <a:hlinkClick r:id="rId1"/>
              </a:rPr>
              <a:t>http://www.shumo.com/wiki/doku.php?id=start</a:t>
            </a:r>
            <a:endParaRPr lang="en-US" altLang="zh-CN" sz="1800" kern="0" dirty="0">
              <a:solidFill>
                <a:srgbClr val="FF0000"/>
              </a:solidFill>
              <a:effectLst/>
              <a:latin typeface="Arial" panose="020B0604020202020204" pitchFamily="34" charset="0"/>
            </a:endParaRPr>
          </a:p>
          <a:p>
            <a:r>
              <a:rPr lang="en-US" altLang="zh-CN" sz="1800" kern="0" dirty="0">
                <a:solidFill>
                  <a:srgbClr val="000000"/>
                </a:solidFill>
                <a:effectLst/>
                <a:latin typeface="宋体" panose="02010600030101010101" pitchFamily="2" charset="-122"/>
                <a:ea typeface="宋体" panose="02010600030101010101" pitchFamily="2" charset="-122"/>
              </a:rPr>
              <a:t>【</a:t>
            </a:r>
            <a:r>
              <a:rPr lang="zh-CN" altLang="en-US" sz="1800" kern="0" dirty="0">
                <a:solidFill>
                  <a:srgbClr val="000000"/>
                </a:solidFill>
                <a:effectLst/>
                <a:latin typeface="宋体" panose="02010600030101010101" pitchFamily="2" charset="-122"/>
                <a:ea typeface="宋体" panose="02010600030101010101" pitchFamily="2" charset="-122"/>
              </a:rPr>
              <a:t>国赛官网</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http://www.mcm.edu.cn/ </a:t>
            </a:r>
            <a:endParaRPr lang="en-US" altLang="zh-CN" kern="0" dirty="0">
              <a:solidFill>
                <a:srgbClr val="FF0000"/>
              </a:solidFill>
              <a:latin typeface="Arial" panose="020B0604020202020204" pitchFamily="34" charset="0"/>
            </a:endParaRPr>
          </a:p>
          <a:p>
            <a:r>
              <a:rPr lang="en-US" altLang="zh-CN" sz="1800" kern="0" dirty="0">
                <a:solidFill>
                  <a:srgbClr val="000000"/>
                </a:solidFill>
                <a:effectLst/>
                <a:latin typeface="宋体" panose="02010600030101010101" pitchFamily="2" charset="-122"/>
                <a:ea typeface="宋体" panose="02010600030101010101" pitchFamily="2" charset="-122"/>
              </a:rPr>
              <a:t>【</a:t>
            </a:r>
            <a:r>
              <a:rPr lang="zh-CN" altLang="en-US" sz="1800" kern="0" dirty="0">
                <a:solidFill>
                  <a:srgbClr val="000000"/>
                </a:solidFill>
                <a:effectLst/>
                <a:latin typeface="宋体" panose="02010600030101010101" pitchFamily="2" charset="-122"/>
                <a:ea typeface="宋体" panose="02010600030101010101" pitchFamily="2" charset="-122"/>
              </a:rPr>
              <a:t>美赛官网</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http://www.comap.com/ </a:t>
            </a:r>
            <a:endParaRPr lang="en-US" altLang="zh-CN" dirty="0"/>
          </a:p>
          <a:p>
            <a:r>
              <a:rPr lang="en-US" altLang="zh-CN" sz="1800" kern="0" dirty="0">
                <a:solidFill>
                  <a:srgbClr val="000000"/>
                </a:solidFill>
                <a:effectLst/>
                <a:latin typeface="宋体" panose="02010600030101010101" pitchFamily="2" charset="-122"/>
                <a:ea typeface="宋体" panose="02010600030101010101" pitchFamily="2" charset="-122"/>
              </a:rPr>
              <a:t>【</a:t>
            </a:r>
            <a:r>
              <a:rPr lang="zh-CN" altLang="en-US" sz="1800" kern="0" dirty="0">
                <a:solidFill>
                  <a:srgbClr val="000000"/>
                </a:solidFill>
                <a:effectLst/>
                <a:latin typeface="宋体" panose="02010600030101010101" pitchFamily="2" charset="-122"/>
                <a:ea typeface="宋体" panose="02010600030101010101" pitchFamily="2" charset="-122"/>
              </a:rPr>
              <a:t>美赛中文</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http://www.mcmbooks.net/ </a:t>
            </a:r>
            <a:endParaRPr lang="zh-CN" altLang="en-US" dirty="0"/>
          </a:p>
        </p:txBody>
      </p:sp>
      <p:sp>
        <p:nvSpPr>
          <p:cNvPr id="23" name="文本框 22"/>
          <p:cNvSpPr txBox="1"/>
          <p:nvPr/>
        </p:nvSpPr>
        <p:spPr>
          <a:xfrm>
            <a:off x="2000624" y="2690336"/>
            <a:ext cx="9019309" cy="1477328"/>
          </a:xfrm>
          <a:prstGeom prst="rect">
            <a:avLst/>
          </a:prstGeom>
          <a:noFill/>
        </p:spPr>
        <p:txBody>
          <a:bodyPr wrap="square">
            <a:spAutoFit/>
          </a:bodyPr>
          <a:lstStyle/>
          <a:p>
            <a:r>
              <a:rPr lang="zh-CN" altLang="en-US" kern="0" dirty="0">
                <a:latin typeface="宋体" panose="02010600030101010101" pitchFamily="2" charset="-122"/>
                <a:ea typeface="宋体" panose="02010600030101010101" pitchFamily="2" charset="-122"/>
              </a:rPr>
              <a:t>论坛</a:t>
            </a:r>
            <a:endParaRPr lang="en-US" altLang="zh-CN" kern="0" dirty="0">
              <a:latin typeface="宋体" panose="02010600030101010101" pitchFamily="2" charset="-122"/>
              <a:ea typeface="宋体" panose="02010600030101010101" pitchFamily="2" charset="-122"/>
            </a:endParaRPr>
          </a:p>
          <a:p>
            <a:r>
              <a:rPr lang="en-US" altLang="zh-CN" sz="1800" kern="0" dirty="0">
                <a:solidFill>
                  <a:srgbClr val="FF0000"/>
                </a:solidFill>
                <a:effectLst/>
                <a:latin typeface="宋体" panose="02010600030101010101" pitchFamily="2" charset="-122"/>
                <a:ea typeface="宋体" panose="02010600030101010101" pitchFamily="2" charset="-122"/>
              </a:rPr>
              <a:t>【</a:t>
            </a:r>
            <a:r>
              <a:rPr lang="zh-CN" altLang="en-US" sz="1800" kern="0" dirty="0">
                <a:solidFill>
                  <a:srgbClr val="FF0000"/>
                </a:solidFill>
                <a:effectLst/>
                <a:latin typeface="宋体" panose="02010600030101010101" pitchFamily="2" charset="-122"/>
                <a:ea typeface="宋体" panose="02010600030101010101" pitchFamily="2" charset="-122"/>
              </a:rPr>
              <a:t>数学中国</a:t>
            </a:r>
            <a:r>
              <a:rPr lang="en-US" altLang="zh-CN" sz="1800" kern="0" dirty="0">
                <a:solidFill>
                  <a:srgbClr val="FF0000"/>
                </a:solidFill>
                <a:effectLst/>
                <a:latin typeface="宋体" panose="02010600030101010101" pitchFamily="2" charset="-122"/>
                <a:ea typeface="宋体" panose="02010600030101010101" pitchFamily="2" charset="-122"/>
              </a:rPr>
              <a:t>】</a:t>
            </a:r>
            <a:r>
              <a:rPr lang="en-US" altLang="zh-CN" sz="1800" kern="0" dirty="0">
                <a:solidFill>
                  <a:srgbClr val="FF0000"/>
                </a:solidFill>
                <a:effectLst/>
                <a:latin typeface="Arial" panose="020B0604020202020204" pitchFamily="34" charset="0"/>
              </a:rPr>
              <a:t>http://www.madio.net/forum.php </a:t>
            </a:r>
            <a:endParaRPr lang="en-US" altLang="zh-CN" sz="1800" kern="0" dirty="0">
              <a:solidFill>
                <a:srgbClr val="FF0000"/>
              </a:solidFill>
              <a:effectLst/>
              <a:latin typeface="Arial" panose="020B0604020202020204" pitchFamily="34" charset="0"/>
            </a:endParaRPr>
          </a:p>
          <a:p>
            <a:r>
              <a:rPr lang="en-US" altLang="zh-CN" sz="1800" kern="0" dirty="0">
                <a:solidFill>
                  <a:srgbClr val="000000"/>
                </a:solidFill>
                <a:effectLst/>
                <a:latin typeface="宋体" panose="02010600030101010101" pitchFamily="2" charset="-122"/>
                <a:ea typeface="宋体" panose="02010600030101010101" pitchFamily="2" charset="-122"/>
              </a:rPr>
              <a:t>【</a:t>
            </a:r>
            <a:r>
              <a:rPr lang="zh-CN" altLang="en-US" sz="1800" kern="0" dirty="0">
                <a:solidFill>
                  <a:srgbClr val="000000"/>
                </a:solidFill>
                <a:effectLst/>
                <a:latin typeface="宋体" panose="02010600030101010101" pitchFamily="2" charset="-122"/>
                <a:ea typeface="宋体" panose="02010600030101010101" pitchFamily="2" charset="-122"/>
              </a:rPr>
              <a:t>校苑数模</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http://www.mathor.com/mcm.php </a:t>
            </a:r>
            <a:endParaRPr lang="en-US" altLang="zh-CN" dirty="0"/>
          </a:p>
          <a:p>
            <a:r>
              <a:rPr lang="en-US" altLang="zh-CN" sz="1800" kern="0" dirty="0">
                <a:solidFill>
                  <a:srgbClr val="000000"/>
                </a:solidFill>
                <a:effectLst/>
                <a:latin typeface="宋体" panose="02010600030101010101" pitchFamily="2" charset="-122"/>
                <a:ea typeface="宋体" panose="02010600030101010101" pitchFamily="2" charset="-122"/>
              </a:rPr>
              <a:t>【</a:t>
            </a:r>
            <a:r>
              <a:rPr lang="zh-CN" altLang="en-US" sz="1800" kern="0" dirty="0">
                <a:solidFill>
                  <a:srgbClr val="000000"/>
                </a:solidFill>
                <a:effectLst/>
                <a:latin typeface="宋体" panose="02010600030101010101" pitchFamily="2" charset="-122"/>
                <a:ea typeface="宋体" panose="02010600030101010101" pitchFamily="2" charset="-122"/>
              </a:rPr>
              <a:t>数学建模与统计建模论坛</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http://www.mathsccnu.com/forum.php </a:t>
            </a:r>
            <a:endParaRPr lang="en-US" altLang="zh-CN" dirty="0"/>
          </a:p>
          <a:p>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MATLAB</a:t>
            </a:r>
            <a:r>
              <a:rPr lang="zh-CN" altLang="en-US" sz="1800" kern="0" dirty="0">
                <a:solidFill>
                  <a:srgbClr val="000000"/>
                </a:solidFill>
                <a:effectLst/>
                <a:latin typeface="宋体" panose="02010600030101010101" pitchFamily="2" charset="-122"/>
                <a:ea typeface="宋体" panose="02010600030101010101" pitchFamily="2" charset="-122"/>
              </a:rPr>
              <a:t>技术论坛</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http://www.matlabsky.com/ </a:t>
            </a:r>
            <a:endParaRPr lang="zh-CN" altLang="en-US" dirty="0"/>
          </a:p>
        </p:txBody>
      </p:sp>
      <p:sp>
        <p:nvSpPr>
          <p:cNvPr id="25" name="文本框 24"/>
          <p:cNvSpPr txBox="1"/>
          <p:nvPr/>
        </p:nvSpPr>
        <p:spPr>
          <a:xfrm>
            <a:off x="2000624" y="4091741"/>
            <a:ext cx="6096000" cy="1754326"/>
          </a:xfrm>
          <a:prstGeom prst="rect">
            <a:avLst/>
          </a:prstGeom>
          <a:noFill/>
        </p:spPr>
        <p:txBody>
          <a:bodyPr wrap="square">
            <a:spAutoFit/>
          </a:bodyPr>
          <a:lstStyle/>
          <a:p>
            <a:r>
              <a:rPr lang="zh-CN" altLang="en-US" sz="1800" kern="0" dirty="0">
                <a:effectLst/>
                <a:latin typeface="宋体" panose="02010600030101010101" pitchFamily="2" charset="-122"/>
                <a:ea typeface="宋体" panose="02010600030101010101" pitchFamily="2" charset="-122"/>
              </a:rPr>
              <a:t>文献</a:t>
            </a:r>
            <a:endParaRPr lang="en-US" altLang="zh-CN" sz="1800" kern="0" dirty="0">
              <a:effectLst/>
              <a:latin typeface="宋体" panose="02010600030101010101" pitchFamily="2" charset="-122"/>
              <a:ea typeface="宋体" panose="02010600030101010101" pitchFamily="2" charset="-122"/>
            </a:endParaRPr>
          </a:p>
          <a:p>
            <a:r>
              <a:rPr lang="en-US" altLang="zh-CN" sz="1800" kern="0" dirty="0">
                <a:solidFill>
                  <a:srgbClr val="FF0000"/>
                </a:solidFill>
                <a:effectLst/>
                <a:latin typeface="宋体" panose="02010600030101010101" pitchFamily="2" charset="-122"/>
                <a:ea typeface="宋体" panose="02010600030101010101" pitchFamily="2" charset="-122"/>
              </a:rPr>
              <a:t>【</a:t>
            </a:r>
            <a:r>
              <a:rPr lang="zh-CN" altLang="en-US" sz="1800" kern="0" dirty="0">
                <a:solidFill>
                  <a:srgbClr val="FF0000"/>
                </a:solidFill>
                <a:effectLst/>
                <a:latin typeface="宋体" panose="02010600030101010101" pitchFamily="2" charset="-122"/>
                <a:ea typeface="宋体" panose="02010600030101010101" pitchFamily="2" charset="-122"/>
              </a:rPr>
              <a:t>中国知网</a:t>
            </a:r>
            <a:r>
              <a:rPr lang="en-US" altLang="zh-CN" sz="1800" kern="0" dirty="0">
                <a:solidFill>
                  <a:srgbClr val="FF0000"/>
                </a:solidFill>
                <a:effectLst/>
                <a:latin typeface="宋体" panose="02010600030101010101" pitchFamily="2" charset="-122"/>
                <a:ea typeface="宋体" panose="02010600030101010101" pitchFamily="2" charset="-122"/>
              </a:rPr>
              <a:t>】</a:t>
            </a:r>
            <a:r>
              <a:rPr lang="en-US" altLang="zh-CN" sz="1800" kern="0" dirty="0">
                <a:solidFill>
                  <a:srgbClr val="FF0000"/>
                </a:solidFill>
                <a:effectLst/>
                <a:latin typeface="Arial" panose="020B0604020202020204" pitchFamily="34" charset="0"/>
                <a:hlinkClick r:id="rId2"/>
              </a:rPr>
              <a:t>http://www.cnki.net/</a:t>
            </a:r>
            <a:endParaRPr lang="en-US" altLang="zh-CN" sz="1800" kern="0" dirty="0">
              <a:solidFill>
                <a:srgbClr val="FF0000"/>
              </a:solidFill>
              <a:effectLst/>
              <a:latin typeface="Arial" panose="020B0604020202020204" pitchFamily="34" charset="0"/>
            </a:endParaRPr>
          </a:p>
          <a:p>
            <a:r>
              <a:rPr lang="en-US" altLang="zh-CN" sz="1800" kern="0" dirty="0">
                <a:solidFill>
                  <a:srgbClr val="FF0000"/>
                </a:solidFill>
                <a:effectLst/>
                <a:latin typeface="Arial" panose="020B0604020202020204" pitchFamily="34" charset="0"/>
              </a:rPr>
              <a:t> </a:t>
            </a:r>
            <a:r>
              <a:rPr lang="en-US" altLang="zh-CN" sz="1800" kern="0" dirty="0">
                <a:solidFill>
                  <a:srgbClr val="000000"/>
                </a:solidFill>
                <a:effectLst/>
                <a:latin typeface="宋体" panose="02010600030101010101" pitchFamily="2" charset="-122"/>
                <a:ea typeface="宋体" panose="02010600030101010101" pitchFamily="2" charset="-122"/>
              </a:rPr>
              <a:t>【</a:t>
            </a:r>
            <a:r>
              <a:rPr lang="zh-CN" altLang="en-US" sz="1800" kern="0" dirty="0">
                <a:solidFill>
                  <a:srgbClr val="000000"/>
                </a:solidFill>
                <a:effectLst/>
                <a:latin typeface="宋体" panose="02010600030101010101" pitchFamily="2" charset="-122"/>
                <a:ea typeface="宋体" panose="02010600030101010101" pitchFamily="2" charset="-122"/>
              </a:rPr>
              <a:t>谷歌学术</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https://scholar.google.com/ </a:t>
            </a:r>
            <a:endParaRPr lang="en-US" altLang="zh-CN" dirty="0"/>
          </a:p>
          <a:p>
            <a:r>
              <a:rPr lang="en-US" altLang="zh-CN" sz="1800" kern="0" dirty="0">
                <a:solidFill>
                  <a:srgbClr val="000000"/>
                </a:solidFill>
                <a:effectLst/>
                <a:latin typeface="宋体" panose="02010600030101010101" pitchFamily="2" charset="-122"/>
                <a:ea typeface="宋体" panose="02010600030101010101" pitchFamily="2" charset="-122"/>
              </a:rPr>
              <a:t>【</a:t>
            </a:r>
            <a:r>
              <a:rPr lang="zh-CN" altLang="en-US" sz="1800" kern="0" dirty="0">
                <a:solidFill>
                  <a:srgbClr val="000000"/>
                </a:solidFill>
                <a:effectLst/>
                <a:latin typeface="宋体" panose="02010600030101010101" pitchFamily="2" charset="-122"/>
                <a:ea typeface="宋体" panose="02010600030101010101" pitchFamily="2" charset="-122"/>
              </a:rPr>
              <a:t>百度学术</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http://xueshu.baidu.com/ </a:t>
            </a:r>
            <a:endParaRPr lang="en-US" altLang="zh-CN" sz="1800" kern="0" dirty="0">
              <a:solidFill>
                <a:srgbClr val="000000"/>
              </a:solidFill>
              <a:effectLst/>
              <a:latin typeface="Arial" panose="020B0604020202020204" pitchFamily="34" charset="0"/>
            </a:endParaRPr>
          </a:p>
          <a:p>
            <a:r>
              <a:rPr lang="en-US" altLang="zh-CN" sz="1800" kern="0" dirty="0">
                <a:solidFill>
                  <a:srgbClr val="000000"/>
                </a:solidFill>
                <a:effectLst/>
                <a:latin typeface="宋体" panose="02010600030101010101" pitchFamily="2" charset="-122"/>
                <a:ea typeface="宋体" panose="02010600030101010101" pitchFamily="2" charset="-122"/>
              </a:rPr>
              <a:t>【</a:t>
            </a:r>
            <a:r>
              <a:rPr lang="zh-CN" altLang="en-US" sz="1800" kern="0" dirty="0">
                <a:solidFill>
                  <a:srgbClr val="000000"/>
                </a:solidFill>
                <a:effectLst/>
                <a:latin typeface="宋体" panose="02010600030101010101" pitchFamily="2" charset="-122"/>
                <a:ea typeface="宋体" panose="02010600030101010101" pitchFamily="2" charset="-122"/>
              </a:rPr>
              <a:t>万方数据</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http://www.wanfangdata.com.cn/ </a:t>
            </a:r>
            <a:endParaRPr lang="en-US" altLang="zh-CN" dirty="0"/>
          </a:p>
          <a:p>
            <a:r>
              <a:rPr lang="en-US" altLang="zh-CN" sz="1800" kern="0" dirty="0">
                <a:solidFill>
                  <a:srgbClr val="000000"/>
                </a:solidFill>
                <a:effectLst/>
                <a:latin typeface="宋体" panose="02010600030101010101" pitchFamily="2" charset="-122"/>
                <a:ea typeface="宋体" panose="02010600030101010101" pitchFamily="2" charset="-122"/>
              </a:rPr>
              <a:t>【</a:t>
            </a:r>
            <a:r>
              <a:rPr lang="zh-CN" altLang="en-US" sz="1800" kern="0" dirty="0">
                <a:solidFill>
                  <a:srgbClr val="000000"/>
                </a:solidFill>
                <a:effectLst/>
                <a:latin typeface="宋体" panose="02010600030101010101" pitchFamily="2" charset="-122"/>
                <a:ea typeface="宋体" panose="02010600030101010101" pitchFamily="2" charset="-122"/>
              </a:rPr>
              <a:t>维普网</a:t>
            </a:r>
            <a:r>
              <a:rPr lang="en-US" altLang="zh-CN" sz="1800" kern="0" dirty="0">
                <a:solidFill>
                  <a:srgbClr val="000000"/>
                </a:solidFill>
                <a:effectLst/>
                <a:latin typeface="宋体" panose="02010600030101010101" pitchFamily="2" charset="-122"/>
                <a:ea typeface="宋体" panose="02010600030101010101" pitchFamily="2" charset="-122"/>
              </a:rPr>
              <a:t>】</a:t>
            </a:r>
            <a:r>
              <a:rPr lang="en-US" altLang="zh-CN" sz="1800" kern="0" dirty="0">
                <a:solidFill>
                  <a:srgbClr val="000000"/>
                </a:solidFill>
                <a:effectLst/>
                <a:latin typeface="Arial" panose="020B0604020202020204" pitchFamily="34" charset="0"/>
              </a:rPr>
              <a:t>http://www.cqvip.com/ </a:t>
            </a:r>
            <a:endParaRPr lang="zh-CN" altLang="en-US" dirty="0"/>
          </a:p>
        </p:txBody>
      </p:sp>
      <p:sp>
        <p:nvSpPr>
          <p:cNvPr id="6" name="矩形 5"/>
          <p:cNvSpPr/>
          <p:nvPr/>
        </p:nvSpPr>
        <p:spPr>
          <a:xfrm>
            <a:off x="7334864" y="2285255"/>
            <a:ext cx="4109589" cy="3764818"/>
          </a:xfrm>
          <a:prstGeom prst="rect">
            <a:avLst/>
          </a:prstGeom>
          <a:blipFill dpi="0" rotWithShape="1">
            <a:blip r:embed="rId3">
              <a:alphaModFix amt="4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7" descr="监视器"/>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7626" y="719623"/>
            <a:ext cx="1138617" cy="1138617"/>
          </a:xfrm>
          <a:prstGeom prst="rect">
            <a:avLst/>
          </a:prstGeom>
          <a:effectLst>
            <a:glow rad="215900">
              <a:schemeClr val="accent3">
                <a:lumMod val="40000"/>
                <a:lumOff val="60000"/>
                <a:alpha val="40000"/>
              </a:schemeClr>
            </a:glo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82180" y="1861308"/>
            <a:ext cx="4827639" cy="1343197"/>
          </a:xfrm>
        </p:spPr>
        <p:txBody>
          <a:bodyPr>
            <a:normAutofit/>
          </a:bodyPr>
          <a:lstStyle/>
          <a:p>
            <a:r>
              <a:rPr lang="zh-CN" altLang="en-US" sz="7200" dirty="0"/>
              <a:t>建模建议</a:t>
            </a:r>
            <a:endParaRPr lang="zh-CN" altLang="en-US" sz="7200" dirty="0"/>
          </a:p>
        </p:txBody>
      </p:sp>
      <p:sp>
        <p:nvSpPr>
          <p:cNvPr id="3" name="文本占位符 2"/>
          <p:cNvSpPr>
            <a:spLocks noGrp="1"/>
          </p:cNvSpPr>
          <p:nvPr>
            <p:ph type="body" idx="1"/>
          </p:nvPr>
        </p:nvSpPr>
        <p:spPr>
          <a:xfrm>
            <a:off x="4478067" y="3653495"/>
            <a:ext cx="3373515" cy="1731145"/>
          </a:xfrm>
        </p:spPr>
        <p:txBody>
          <a:bodyPr>
            <a:noAutofit/>
          </a:bodyPr>
          <a:lstStyle/>
          <a:p>
            <a:pPr>
              <a:lnSpc>
                <a:spcPts val="3900"/>
              </a:lnSpc>
            </a:pPr>
            <a:r>
              <a:rPr lang="zh-CN" altLang="en-US" sz="3600" dirty="0">
                <a:latin typeface="华文隶书" panose="02010800040101010101" pitchFamily="2" charset="-122"/>
                <a:ea typeface="华文隶书" panose="02010800040101010101" pitchFamily="2" charset="-122"/>
              </a:rPr>
              <a:t>组队</a:t>
            </a:r>
            <a:endParaRPr lang="en-US" altLang="zh-CN" sz="3600" dirty="0">
              <a:latin typeface="华文隶书" panose="02010800040101010101" pitchFamily="2" charset="-122"/>
              <a:ea typeface="华文隶书" panose="02010800040101010101" pitchFamily="2" charset="-122"/>
            </a:endParaRPr>
          </a:p>
          <a:p>
            <a:pPr>
              <a:lnSpc>
                <a:spcPts val="3900"/>
              </a:lnSpc>
            </a:pPr>
            <a:r>
              <a:rPr lang="zh-CN" altLang="en-US" sz="3600" dirty="0">
                <a:latin typeface="华文隶书" panose="02010800040101010101" pitchFamily="2" charset="-122"/>
                <a:ea typeface="华文隶书" panose="02010800040101010101" pitchFamily="2" charset="-122"/>
              </a:rPr>
              <a:t>了解比赛要求</a:t>
            </a:r>
            <a:endParaRPr lang="en-US" altLang="zh-CN" sz="3600" dirty="0">
              <a:latin typeface="华文隶书" panose="02010800040101010101" pitchFamily="2" charset="-122"/>
              <a:ea typeface="华文隶书" panose="02010800040101010101" pitchFamily="2" charset="-122"/>
            </a:endParaRPr>
          </a:p>
          <a:p>
            <a:pPr>
              <a:lnSpc>
                <a:spcPts val="3900"/>
              </a:lnSpc>
            </a:pPr>
            <a:r>
              <a:rPr lang="zh-CN" altLang="en-US" sz="3600" dirty="0">
                <a:latin typeface="华文隶书" panose="02010800040101010101" pitchFamily="2" charset="-122"/>
                <a:ea typeface="华文隶书" panose="02010800040101010101" pitchFamily="2" charset="-122"/>
              </a:rPr>
              <a:t>比赛规划</a:t>
            </a:r>
            <a:endParaRPr lang="en-US" altLang="zh-CN" sz="3600" dirty="0">
              <a:latin typeface="华文隶书" panose="02010800040101010101" pitchFamily="2" charset="-122"/>
              <a:ea typeface="华文隶书" panose="02010800040101010101" pitchFamily="2" charset="-122"/>
            </a:endParaRPr>
          </a:p>
          <a:p>
            <a:pPr>
              <a:lnSpc>
                <a:spcPts val="3900"/>
              </a:lnSpc>
            </a:pPr>
            <a:r>
              <a:rPr lang="zh-CN" altLang="en-US" sz="3600" dirty="0">
                <a:latin typeface="华文隶书" panose="02010800040101010101" pitchFamily="2" charset="-122"/>
                <a:ea typeface="华文隶书" panose="02010800040101010101" pitchFamily="2" charset="-122"/>
              </a:rPr>
              <a:t>论文撰写</a:t>
            </a:r>
            <a:endParaRPr lang="zh-CN" altLang="en-US" sz="3600" dirty="0">
              <a:latin typeface="华文隶书" panose="02010800040101010101" pitchFamily="2" charset="-122"/>
              <a:ea typeface="华文隶书" panose="02010800040101010101" pitchFamily="2" charset="-122"/>
            </a:endParaRPr>
          </a:p>
        </p:txBody>
      </p:sp>
      <p:sp>
        <p:nvSpPr>
          <p:cNvPr id="4" name="日期占位符 3"/>
          <p:cNvSpPr>
            <a:spLocks noGrp="1"/>
          </p:cNvSpPr>
          <p:nvPr>
            <p:ph type="dt" sz="half" idx="10"/>
          </p:nvPr>
        </p:nvSpPr>
        <p:spPr/>
        <p:txBody>
          <a:bodyPr/>
          <a:lstStyle/>
          <a:p>
            <a:pPr rtl="0"/>
            <a:fld id="{C31630FC-7090-4D1C-93D5-113C82941F4E}" type="datetime1">
              <a:rPr lang="zh-CN" altLang="en-US" smtClean="0"/>
            </a:fld>
            <a:endParaRPr lang="en-US" dirty="0"/>
          </a:p>
        </p:txBody>
      </p:sp>
      <p:sp>
        <p:nvSpPr>
          <p:cNvPr id="5" name="矩形 4"/>
          <p:cNvSpPr/>
          <p:nvPr/>
        </p:nvSpPr>
        <p:spPr>
          <a:xfrm>
            <a:off x="2892609" y="609600"/>
            <a:ext cx="6135329" cy="5638800"/>
          </a:xfrm>
          <a:prstGeom prst="rect">
            <a:avLst/>
          </a:prstGeom>
          <a:blipFill dpi="0" rotWithShape="1">
            <a:blip r:embed="rId1">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1613" y="471948"/>
            <a:ext cx="11238271" cy="5889523"/>
          </a:xfrm>
          <a:prstGeom prst="rect">
            <a:avLst/>
          </a:prstGeom>
          <a:blipFill dpi="0" rotWithShape="1">
            <a:blip r:embed="rId1">
              <a:alphaModFix amt="37000"/>
            </a:blip>
            <a:srcRect/>
            <a:stretch>
              <a:fillRect/>
            </a:stretch>
          </a:blip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fontScale="90000"/>
          </a:bodyPr>
          <a:lstStyle/>
          <a:p>
            <a:r>
              <a:rPr lang="zh-CN" altLang="en-US" sz="8000" dirty="0"/>
              <a:t>数学建模</a:t>
            </a:r>
            <a:endParaRPr lang="zh-CN" altLang="en-US" sz="8000" dirty="0"/>
          </a:p>
        </p:txBody>
      </p:sp>
      <p:sp>
        <p:nvSpPr>
          <p:cNvPr id="3" name="内容占位符 2"/>
          <p:cNvSpPr>
            <a:spLocks noGrp="1"/>
          </p:cNvSpPr>
          <p:nvPr>
            <p:ph idx="1"/>
          </p:nvPr>
        </p:nvSpPr>
        <p:spPr/>
        <p:txBody>
          <a:bodyPr>
            <a:normAutofit/>
          </a:bodyPr>
          <a:lstStyle/>
          <a:p>
            <a:r>
              <a:rPr lang="zh-CN" altLang="en-US" sz="4800" dirty="0"/>
              <a:t>定义：</a:t>
            </a:r>
            <a:r>
              <a:rPr lang="zh-CN" altLang="en-US" sz="2800" dirty="0">
                <a:latin typeface="+mn-ea"/>
                <a:cs typeface="DFPShaoNvW5-GB" charset="-122"/>
              </a:rPr>
              <a:t>数学建模是利用数学方法解决实际问题的一种实践。即通过抽象、简化、假设、引进变量等处理过程后，将实际问题用数学方式表达，建立起数学模型，然后运用先进的数学方法及计算机技术进行求解。数学建模问题不只是一个纯数学的问题。</a:t>
            </a:r>
            <a:endParaRPr lang="en-US" altLang="zh-CN" sz="2800" dirty="0">
              <a:latin typeface="+mn-ea"/>
              <a:cs typeface="DFPShaoNvW5-GB" charset="-122"/>
            </a:endParaRPr>
          </a:p>
          <a:p>
            <a:endParaRPr lang="zh-CN" altLang="en-US" sz="4800" dirty="0"/>
          </a:p>
        </p:txBody>
      </p:sp>
      <p:sp>
        <p:nvSpPr>
          <p:cNvPr id="4" name="日期占位符 3"/>
          <p:cNvSpPr>
            <a:spLocks noGrp="1"/>
          </p:cNvSpPr>
          <p:nvPr>
            <p:ph type="dt" sz="half" idx="10"/>
          </p:nvPr>
        </p:nvSpPr>
        <p:spPr/>
        <p:txBody>
          <a:bodyPr/>
          <a:lstStyle/>
          <a:p>
            <a:pPr rtl="0"/>
            <a:fld id="{A24A4C0A-F292-41BE-9CD1-530467B1B9F8}" type="datetime1">
              <a:rPr lang="zh-CN" alt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1948" y="493207"/>
            <a:ext cx="11238271" cy="5871586"/>
          </a:xfrm>
          <a:prstGeom prst="rect">
            <a:avLst/>
          </a:prstGeom>
          <a:blipFill dpi="0" rotWithShape="1">
            <a:blip r:embed="rId1">
              <a:alphaModFix amt="3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952326" y="493207"/>
            <a:ext cx="6287348" cy="1450757"/>
          </a:xfrm>
        </p:spPr>
        <p:txBody>
          <a:bodyPr>
            <a:normAutofit/>
          </a:bodyPr>
          <a:lstStyle/>
          <a:p>
            <a:r>
              <a:rPr lang="zh-CN" altLang="en-US" sz="4800" dirty="0">
                <a:latin typeface="华文隶书" panose="02010800040101010101" pitchFamily="2" charset="-122"/>
                <a:ea typeface="华文隶书" panose="02010800040101010101" pitchFamily="2" charset="-122"/>
              </a:rPr>
              <a:t>数学建模之组队篇</a:t>
            </a:r>
            <a:endParaRPr lang="zh-CN" altLang="en-US" sz="4800" dirty="0">
              <a:latin typeface="华文隶书" panose="02010800040101010101" pitchFamily="2" charset="-122"/>
              <a:ea typeface="华文隶书" panose="02010800040101010101" pitchFamily="2" charset="-122"/>
            </a:endParaRPr>
          </a:p>
        </p:txBody>
      </p:sp>
      <p:sp>
        <p:nvSpPr>
          <p:cNvPr id="3" name="文本占位符 2"/>
          <p:cNvSpPr>
            <a:spLocks noGrp="1"/>
          </p:cNvSpPr>
          <p:nvPr>
            <p:ph type="body" idx="1"/>
          </p:nvPr>
        </p:nvSpPr>
        <p:spPr>
          <a:xfrm>
            <a:off x="1392247" y="1700322"/>
            <a:ext cx="7555107" cy="570390"/>
          </a:xfrm>
        </p:spPr>
        <p:txBody>
          <a:bodyPr/>
          <a:lstStyle/>
          <a:p>
            <a:r>
              <a:rPr lang="zh-CN" altLang="en-US" sz="2400" b="1" kern="0" dirty="0">
                <a:solidFill>
                  <a:srgbClr val="FF0000"/>
                </a:solidFill>
                <a:effectLst/>
                <a:latin typeface="宋体" panose="02010600030101010101" pitchFamily="2" charset="-122"/>
                <a:ea typeface="宋体" panose="02010600030101010101" pitchFamily="2" charset="-122"/>
              </a:rPr>
              <a:t>理想参赛</a:t>
            </a:r>
            <a:r>
              <a:rPr lang="en-US" altLang="zh-CN" sz="2400" b="1" kern="0" dirty="0">
                <a:solidFill>
                  <a:srgbClr val="FF0000"/>
                </a:solidFill>
                <a:effectLst/>
                <a:latin typeface="Arial" panose="020B0604020202020204" pitchFamily="34" charset="0"/>
              </a:rPr>
              <a:t>3</a:t>
            </a:r>
            <a:r>
              <a:rPr lang="zh-CN" altLang="en-US" sz="2400" b="1" kern="0" dirty="0">
                <a:solidFill>
                  <a:srgbClr val="FF0000"/>
                </a:solidFill>
                <a:effectLst/>
                <a:latin typeface="宋体" panose="02010600030101010101" pitchFamily="2" charset="-122"/>
                <a:ea typeface="宋体" panose="02010600030101010101" pitchFamily="2" charset="-122"/>
              </a:rPr>
              <a:t>人团队配置：建模大佬</a:t>
            </a:r>
            <a:r>
              <a:rPr lang="en-US" altLang="zh-CN" sz="2400" b="1" kern="0" dirty="0">
                <a:solidFill>
                  <a:srgbClr val="FF0000"/>
                </a:solidFill>
                <a:effectLst/>
                <a:latin typeface="Arial" panose="020B0604020202020204" pitchFamily="34" charset="0"/>
              </a:rPr>
              <a:t>+</a:t>
            </a:r>
            <a:r>
              <a:rPr lang="zh-CN" altLang="en-US" sz="2400" b="1" kern="0" dirty="0">
                <a:solidFill>
                  <a:srgbClr val="FF0000"/>
                </a:solidFill>
                <a:effectLst/>
                <a:latin typeface="宋体" panose="02010600030101010101" pitchFamily="2" charset="-122"/>
                <a:ea typeface="宋体" panose="02010600030101010101" pitchFamily="2" charset="-122"/>
              </a:rPr>
              <a:t>编程皇帝</a:t>
            </a:r>
            <a:r>
              <a:rPr lang="en-US" altLang="zh-CN" sz="2400" b="1" kern="0" dirty="0">
                <a:solidFill>
                  <a:srgbClr val="FF0000"/>
                </a:solidFill>
                <a:effectLst/>
                <a:latin typeface="Arial" panose="020B0604020202020204" pitchFamily="34" charset="0"/>
              </a:rPr>
              <a:t>+</a:t>
            </a:r>
            <a:r>
              <a:rPr lang="zh-CN" altLang="en-US" sz="2400" b="1" kern="0" dirty="0">
                <a:solidFill>
                  <a:srgbClr val="FF0000"/>
                </a:solidFill>
                <a:effectLst/>
                <a:latin typeface="宋体" panose="02010600030101010101" pitchFamily="2" charset="-122"/>
                <a:ea typeface="宋体" panose="02010600030101010101" pitchFamily="2" charset="-122"/>
              </a:rPr>
              <a:t>文笔小生</a:t>
            </a:r>
            <a:endParaRPr lang="zh-CN" altLang="en-US" sz="3600" b="1" dirty="0"/>
          </a:p>
        </p:txBody>
      </p:sp>
      <p:sp>
        <p:nvSpPr>
          <p:cNvPr id="4" name="内容占位符 3"/>
          <p:cNvSpPr>
            <a:spLocks noGrp="1"/>
          </p:cNvSpPr>
          <p:nvPr>
            <p:ph sz="half" idx="2"/>
          </p:nvPr>
        </p:nvSpPr>
        <p:spPr>
          <a:xfrm>
            <a:off x="1569229" y="3057411"/>
            <a:ext cx="8268663" cy="2801788"/>
          </a:xfrm>
        </p:spPr>
        <p:txBody>
          <a:bodyPr>
            <a:normAutofit fontScale="92500" lnSpcReduction="10000"/>
          </a:bodyPr>
          <a:lstStyle/>
          <a:p>
            <a:r>
              <a:rPr lang="zh-CN" altLang="en-US" sz="2000" b="1" kern="0" dirty="0">
                <a:solidFill>
                  <a:srgbClr val="000000"/>
                </a:solidFill>
                <a:effectLst/>
                <a:latin typeface="Wingdings" panose="05000000000000000000" pitchFamily="2" charset="2"/>
              </a:rPr>
              <a:t></a:t>
            </a:r>
            <a:r>
              <a:rPr lang="zh-CN" altLang="en-US" sz="2000" b="1" kern="0" dirty="0">
                <a:solidFill>
                  <a:srgbClr val="000000"/>
                </a:solidFill>
                <a:effectLst/>
                <a:latin typeface="宋体" panose="02010600030101010101" pitchFamily="2" charset="-122"/>
                <a:ea typeface="宋体" panose="02010600030101010101" pitchFamily="2" charset="-122"/>
              </a:rPr>
              <a:t>大腿</a:t>
            </a:r>
            <a:r>
              <a:rPr lang="en-US" altLang="zh-CN" sz="2000" b="1" kern="0" dirty="0">
                <a:solidFill>
                  <a:srgbClr val="000000"/>
                </a:solidFill>
                <a:effectLst/>
                <a:latin typeface="Arial" panose="020B0604020202020204" pitchFamily="34" charset="0"/>
              </a:rPr>
              <a:t>carry</a:t>
            </a:r>
            <a:r>
              <a:rPr lang="zh-CN" altLang="en-US" sz="2000" b="1" kern="0" dirty="0">
                <a:solidFill>
                  <a:srgbClr val="000000"/>
                </a:solidFill>
                <a:effectLst/>
                <a:latin typeface="宋体" panose="02010600030101010101" pitchFamily="2" charset="-122"/>
                <a:ea typeface="宋体" panose="02010600030101010101" pitchFamily="2" charset="-122"/>
              </a:rPr>
              <a:t>型：建模，编程，写文章都懂的大佬</a:t>
            </a:r>
            <a:r>
              <a:rPr lang="en-US" altLang="zh-CN" sz="2000" b="1" kern="0" dirty="0">
                <a:solidFill>
                  <a:srgbClr val="000000"/>
                </a:solidFill>
                <a:effectLst/>
                <a:latin typeface="Arial" panose="020B0604020202020204" pitchFamily="34" charset="0"/>
              </a:rPr>
              <a:t>A+</a:t>
            </a:r>
            <a:r>
              <a:rPr lang="zh-CN" altLang="en-US" sz="2000" b="1" kern="0" dirty="0">
                <a:solidFill>
                  <a:srgbClr val="000000"/>
                </a:solidFill>
                <a:effectLst/>
                <a:latin typeface="宋体" panose="02010600030101010101" pitchFamily="2" charset="-122"/>
                <a:ea typeface="宋体" panose="02010600030101010101" pitchFamily="2" charset="-122"/>
              </a:rPr>
              <a:t>帮忙下载题目和订</a:t>
            </a:r>
            <a:endParaRPr lang="zh-CN" altLang="en-US" sz="2800" b="1" dirty="0"/>
          </a:p>
          <a:p>
            <a:r>
              <a:rPr lang="zh-CN" altLang="en-US" sz="2000" b="1" kern="0" dirty="0">
                <a:solidFill>
                  <a:srgbClr val="000000"/>
                </a:solidFill>
                <a:effectLst/>
                <a:latin typeface="宋体" panose="02010600030101010101" pitchFamily="2" charset="-122"/>
                <a:ea typeface="宋体" panose="02010600030101010101" pitchFamily="2" charset="-122"/>
              </a:rPr>
              <a:t>外卖的学渣</a:t>
            </a:r>
            <a:r>
              <a:rPr lang="en-US" altLang="zh-CN" sz="2000" b="1" kern="0" dirty="0">
                <a:solidFill>
                  <a:srgbClr val="000000"/>
                </a:solidFill>
                <a:effectLst/>
                <a:latin typeface="Arial" panose="020B0604020202020204" pitchFamily="34" charset="0"/>
              </a:rPr>
              <a:t>B+</a:t>
            </a:r>
            <a:r>
              <a:rPr lang="zh-CN" altLang="en-US" sz="2000" b="1" kern="0" dirty="0">
                <a:solidFill>
                  <a:srgbClr val="000000"/>
                </a:solidFill>
                <a:effectLst/>
                <a:latin typeface="宋体" panose="02010600030101010101" pitchFamily="2" charset="-122"/>
                <a:ea typeface="宋体" panose="02010600030101010101" pitchFamily="2" charset="-122"/>
              </a:rPr>
              <a:t>打探其他组进度的学渣</a:t>
            </a:r>
            <a:r>
              <a:rPr lang="en-US" altLang="zh-CN" sz="2000" b="1" kern="0" dirty="0">
                <a:solidFill>
                  <a:srgbClr val="000000"/>
                </a:solidFill>
                <a:effectLst/>
                <a:latin typeface="Arial" panose="020B0604020202020204" pitchFamily="34" charset="0"/>
              </a:rPr>
              <a:t>C </a:t>
            </a:r>
            <a:endParaRPr lang="zh-CN" altLang="en-US" sz="2800" b="1" dirty="0"/>
          </a:p>
          <a:p>
            <a:r>
              <a:rPr lang="zh-CN" altLang="en-US" sz="2000" b="1" kern="0" dirty="0">
                <a:solidFill>
                  <a:srgbClr val="FF0000"/>
                </a:solidFill>
                <a:effectLst/>
                <a:latin typeface="Wingdings" panose="05000000000000000000" pitchFamily="2" charset="2"/>
              </a:rPr>
              <a:t></a:t>
            </a:r>
            <a:r>
              <a:rPr lang="zh-CN" altLang="en-US" sz="2000" b="1" kern="0" dirty="0">
                <a:solidFill>
                  <a:srgbClr val="FF0000"/>
                </a:solidFill>
                <a:effectLst/>
                <a:latin typeface="宋体" panose="02010600030101010101" pitchFamily="2" charset="-122"/>
                <a:ea typeface="宋体" panose="02010600030101010101" pitchFamily="2" charset="-122"/>
              </a:rPr>
              <a:t>各司其职型：数学系的</a:t>
            </a:r>
            <a:r>
              <a:rPr lang="en-US" altLang="zh-CN" sz="2000" b="1" kern="0" dirty="0">
                <a:solidFill>
                  <a:srgbClr val="FF0000"/>
                </a:solidFill>
                <a:effectLst/>
                <a:latin typeface="Arial" panose="020B0604020202020204" pitchFamily="34" charset="0"/>
              </a:rPr>
              <a:t>A+</a:t>
            </a:r>
            <a:r>
              <a:rPr lang="zh-CN" altLang="en-US" sz="2000" b="1" kern="0" dirty="0">
                <a:solidFill>
                  <a:srgbClr val="FF0000"/>
                </a:solidFill>
                <a:effectLst/>
                <a:latin typeface="宋体" panose="02010600030101010101" pitchFamily="2" charset="-122"/>
                <a:ea typeface="宋体" panose="02010600030101010101" pitchFamily="2" charset="-122"/>
              </a:rPr>
              <a:t>计算计系的</a:t>
            </a:r>
            <a:r>
              <a:rPr lang="en-US" altLang="zh-CN" sz="2000" b="1" kern="0" dirty="0">
                <a:solidFill>
                  <a:srgbClr val="FF0000"/>
                </a:solidFill>
                <a:effectLst/>
                <a:latin typeface="Arial" panose="020B0604020202020204" pitchFamily="34" charset="0"/>
              </a:rPr>
              <a:t>B+</a:t>
            </a:r>
            <a:r>
              <a:rPr lang="zh-CN" altLang="en-US" sz="2000" b="1" kern="0" dirty="0">
                <a:solidFill>
                  <a:srgbClr val="FF0000"/>
                </a:solidFill>
                <a:effectLst/>
                <a:latin typeface="宋体" panose="02010600030101010101" pitchFamily="2" charset="-122"/>
                <a:ea typeface="宋体" panose="02010600030101010101" pitchFamily="2" charset="-122"/>
              </a:rPr>
              <a:t>文科妹子</a:t>
            </a:r>
            <a:r>
              <a:rPr lang="en-US" altLang="zh-CN" sz="2000" b="1" kern="0" dirty="0">
                <a:solidFill>
                  <a:srgbClr val="FF0000"/>
                </a:solidFill>
                <a:effectLst/>
                <a:latin typeface="Arial" panose="020B0604020202020204" pitchFamily="34" charset="0"/>
              </a:rPr>
              <a:t>C </a:t>
            </a:r>
            <a:endParaRPr lang="zh-CN" altLang="en-US" sz="2800" b="1" dirty="0"/>
          </a:p>
          <a:p>
            <a:r>
              <a:rPr lang="zh-CN" altLang="en-US" sz="2000" b="1" kern="0" dirty="0">
                <a:solidFill>
                  <a:srgbClr val="000000"/>
                </a:solidFill>
                <a:effectLst/>
                <a:latin typeface="Wingdings" panose="05000000000000000000" pitchFamily="2" charset="2"/>
              </a:rPr>
              <a:t></a:t>
            </a:r>
            <a:r>
              <a:rPr lang="zh-CN" altLang="en-US" sz="2000" b="1" kern="0" dirty="0">
                <a:solidFill>
                  <a:srgbClr val="000000"/>
                </a:solidFill>
                <a:effectLst/>
                <a:latin typeface="宋体" panose="02010600030101010101" pitchFamily="2" charset="-122"/>
                <a:ea typeface="宋体" panose="02010600030101010101" pitchFamily="2" charset="-122"/>
              </a:rPr>
              <a:t>民主协商型：</a:t>
            </a:r>
            <a:r>
              <a:rPr lang="en-US" altLang="zh-CN" sz="2000" b="1" kern="0" dirty="0">
                <a:solidFill>
                  <a:srgbClr val="000000"/>
                </a:solidFill>
                <a:effectLst/>
                <a:latin typeface="Arial" panose="020B0604020202020204" pitchFamily="34" charset="0"/>
              </a:rPr>
              <a:t>3</a:t>
            </a:r>
            <a:r>
              <a:rPr lang="zh-CN" altLang="en-US" sz="2000" b="1" kern="0" dirty="0">
                <a:solidFill>
                  <a:srgbClr val="000000"/>
                </a:solidFill>
                <a:effectLst/>
                <a:latin typeface="宋体" panose="02010600030101010101" pitchFamily="2" charset="-122"/>
                <a:ea typeface="宋体" panose="02010600030101010101" pitchFamily="2" charset="-122"/>
              </a:rPr>
              <a:t>个平淡无奇的人因建模相聚一起，都没有特别擅长的</a:t>
            </a:r>
            <a:endParaRPr lang="zh-CN" altLang="en-US" sz="2800" b="1" dirty="0"/>
          </a:p>
          <a:p>
            <a:r>
              <a:rPr lang="zh-CN" altLang="en-US" sz="2000" b="1" kern="0" dirty="0">
                <a:solidFill>
                  <a:srgbClr val="000000"/>
                </a:solidFill>
                <a:effectLst/>
                <a:latin typeface="宋体" panose="02010600030101010101" pitchFamily="2" charset="-122"/>
                <a:ea typeface="宋体" panose="02010600030101010101" pitchFamily="2" charset="-122"/>
              </a:rPr>
              <a:t>地方而只好石头剪刀布决定分工</a:t>
            </a:r>
            <a:endParaRPr lang="en-US" altLang="zh-CN" sz="2000" b="1" kern="0" dirty="0">
              <a:solidFill>
                <a:srgbClr val="000000"/>
              </a:solidFill>
              <a:effectLst/>
              <a:latin typeface="宋体" panose="02010600030101010101" pitchFamily="2" charset="-122"/>
              <a:ea typeface="宋体" panose="02010600030101010101" pitchFamily="2" charset="-122"/>
            </a:endParaRPr>
          </a:p>
          <a:p>
            <a:r>
              <a:rPr lang="zh-CN" altLang="en-US" sz="2000" b="1" kern="0" dirty="0">
                <a:solidFill>
                  <a:srgbClr val="000000"/>
                </a:solidFill>
                <a:effectLst/>
                <a:latin typeface="Wingdings" panose="05000000000000000000" pitchFamily="2" charset="2"/>
              </a:rPr>
              <a:t></a:t>
            </a:r>
            <a:r>
              <a:rPr lang="zh-CN" altLang="en-US" sz="2000" b="1" kern="0" dirty="0">
                <a:solidFill>
                  <a:srgbClr val="000000"/>
                </a:solidFill>
                <a:effectLst/>
                <a:latin typeface="宋体" panose="02010600030101010101" pitchFamily="2" charset="-122"/>
                <a:ea typeface="宋体" panose="02010600030101010101" pitchFamily="2" charset="-122"/>
              </a:rPr>
              <a:t>桃园结义型：</a:t>
            </a:r>
            <a:r>
              <a:rPr lang="en-US" altLang="zh-CN" sz="2000" b="1" kern="0" dirty="0">
                <a:solidFill>
                  <a:srgbClr val="000000"/>
                </a:solidFill>
                <a:effectLst/>
                <a:latin typeface="Arial" panose="020B0604020202020204" pitchFamily="34" charset="0"/>
              </a:rPr>
              <a:t>3</a:t>
            </a:r>
            <a:r>
              <a:rPr lang="zh-CN" altLang="en-US" sz="2000" b="1" kern="0" dirty="0">
                <a:solidFill>
                  <a:srgbClr val="000000"/>
                </a:solidFill>
                <a:effectLst/>
                <a:latin typeface="宋体" panose="02010600030101010101" pitchFamily="2" charset="-122"/>
                <a:ea typeface="宋体" panose="02010600030101010101" pitchFamily="2" charset="-122"/>
              </a:rPr>
              <a:t>人一看完题目后就迅速决定不求同年同月同日生，但</a:t>
            </a:r>
            <a:endParaRPr lang="zh-CN" altLang="en-US" sz="2800" b="1" dirty="0"/>
          </a:p>
          <a:p>
            <a:r>
              <a:rPr lang="zh-CN" altLang="en-US" sz="2000" b="1" kern="0" dirty="0">
                <a:solidFill>
                  <a:srgbClr val="000000"/>
                </a:solidFill>
                <a:effectLst/>
                <a:latin typeface="宋体" panose="02010600030101010101" pitchFamily="2" charset="-122"/>
                <a:ea typeface="宋体" panose="02010600030101010101" pitchFamily="2" charset="-122"/>
              </a:rPr>
              <a:t>求同年同月同日死</a:t>
            </a:r>
            <a:endParaRPr lang="zh-CN" altLang="en-US" sz="2800" b="1" dirty="0"/>
          </a:p>
        </p:txBody>
      </p:sp>
      <p:sp>
        <p:nvSpPr>
          <p:cNvPr id="5" name="文本占位符 4"/>
          <p:cNvSpPr>
            <a:spLocks noGrp="1"/>
          </p:cNvSpPr>
          <p:nvPr>
            <p:ph type="body" sz="quarter" idx="3"/>
          </p:nvPr>
        </p:nvSpPr>
        <p:spPr>
          <a:xfrm>
            <a:off x="1392248" y="2378866"/>
            <a:ext cx="5117089" cy="570390"/>
          </a:xfrm>
        </p:spPr>
        <p:txBody>
          <a:bodyPr/>
          <a:lstStyle/>
          <a:p>
            <a:r>
              <a:rPr lang="zh-CN" altLang="en-US" b="1" kern="0" dirty="0">
                <a:solidFill>
                  <a:srgbClr val="000000"/>
                </a:solidFill>
                <a:effectLst/>
                <a:latin typeface="宋体" panose="02010600030101010101" pitchFamily="2" charset="-122"/>
                <a:ea typeface="宋体" panose="02010600030101010101" pitchFamily="2" charset="-122"/>
              </a:rPr>
              <a:t>实际参赛队伍类型：</a:t>
            </a:r>
            <a:endParaRPr lang="zh-CN" altLang="en-US" sz="4000" b="1" dirty="0"/>
          </a:p>
        </p:txBody>
      </p:sp>
      <p:sp>
        <p:nvSpPr>
          <p:cNvPr id="7" name="日期占位符 6"/>
          <p:cNvSpPr>
            <a:spLocks noGrp="1"/>
          </p:cNvSpPr>
          <p:nvPr>
            <p:ph type="dt" sz="half" idx="10"/>
          </p:nvPr>
        </p:nvSpPr>
        <p:spPr/>
        <p:txBody>
          <a:bodyPr/>
          <a:lstStyle/>
          <a:p>
            <a:pPr rtl="0"/>
            <a:fld id="{EFBE5E81-E012-42C1-892B-1E2892457684}" type="datetime1">
              <a:rPr lang="zh-CN" altLang="en-US" smtClean="0"/>
            </a:fld>
            <a:endParaRPr lang="en-US" dirty="0"/>
          </a:p>
        </p:txBody>
      </p:sp>
      <p:pic>
        <p:nvPicPr>
          <p:cNvPr id="8" name="图形 7" descr="目标"/>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61328" y="1705929"/>
            <a:ext cx="1353128" cy="1353128"/>
          </a:xfrm>
          <a:prstGeom prst="rect">
            <a:avLst/>
          </a:prstGeom>
          <a:effectLst>
            <a:glow rad="127000">
              <a:schemeClr val="accent1">
                <a:alpha val="37000"/>
              </a:schemeClr>
            </a:glow>
            <a:reflection blurRad="88900" stA="31000" endPos="51000" dir="5400000" sy="-100000" algn="bl" rotWithShape="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3811" y="2025444"/>
            <a:ext cx="3868124" cy="813347"/>
          </a:xfrm>
        </p:spPr>
        <p:txBody>
          <a:bodyPr>
            <a:noAutofit/>
          </a:bodyPr>
          <a:lstStyle/>
          <a:p>
            <a:r>
              <a:rPr lang="zh-CN" altLang="en-US" sz="4800" dirty="0">
                <a:latin typeface="华文隶书" panose="02010800040101010101" pitchFamily="2" charset="-122"/>
                <a:ea typeface="华文隶书" panose="02010800040101010101" pitchFamily="2" charset="-122"/>
              </a:rPr>
              <a:t>了解比赛要求</a:t>
            </a:r>
            <a:endParaRPr lang="zh-CN" altLang="en-US" sz="4800" dirty="0">
              <a:latin typeface="华文隶书" panose="02010800040101010101" pitchFamily="2" charset="-122"/>
              <a:ea typeface="华文隶书" panose="02010800040101010101" pitchFamily="2" charset="-122"/>
            </a:endParaRPr>
          </a:p>
        </p:txBody>
      </p:sp>
      <p:sp>
        <p:nvSpPr>
          <p:cNvPr id="3" name="内容占位符 2"/>
          <p:cNvSpPr>
            <a:spLocks noGrp="1"/>
          </p:cNvSpPr>
          <p:nvPr>
            <p:ph idx="1"/>
          </p:nvPr>
        </p:nvSpPr>
        <p:spPr/>
        <p:txBody>
          <a:bodyPr>
            <a:normAutofit/>
          </a:bodyPr>
          <a:lstStyle/>
          <a:p>
            <a:r>
              <a:rPr lang="zh-CN" altLang="en-US" sz="4800" b="1" dirty="0">
                <a:solidFill>
                  <a:srgbClr val="FF0000"/>
                </a:solidFill>
              </a:rPr>
              <a:t>提醒！！！</a:t>
            </a:r>
            <a:endParaRPr lang="en-US" altLang="zh-CN" sz="4800" b="1" dirty="0">
              <a:solidFill>
                <a:srgbClr val="FF0000"/>
              </a:solidFill>
            </a:endParaRPr>
          </a:p>
          <a:p>
            <a:r>
              <a:rPr lang="zh-CN" altLang="en-US" dirty="0">
                <a:solidFill>
                  <a:srgbClr val="FF0000"/>
                </a:solidFill>
              </a:rPr>
              <a:t>申诉需要谨慎，如果申诉失败会全国通报点名批评。</a:t>
            </a:r>
            <a:endParaRPr lang="en-US" altLang="zh-CN" dirty="0">
              <a:solidFill>
                <a:srgbClr val="FF0000"/>
              </a:solidFill>
            </a:endParaRPr>
          </a:p>
          <a:p>
            <a:r>
              <a:rPr lang="zh-CN" altLang="en-US" dirty="0">
                <a:solidFill>
                  <a:srgbClr val="FF0000"/>
                </a:solidFill>
              </a:rPr>
              <a:t>凡加入了与竞赛有关的群（仅有队内三名成员的自建群除外），竞赛期间群内有讨论赛题的，不管自己是否在群上发言，一律属于违规。此种情况不宜申诉。</a:t>
            </a:r>
            <a:endParaRPr lang="zh-CN" altLang="en-US" dirty="0">
              <a:solidFill>
                <a:srgbClr val="FF0000"/>
              </a:solidFill>
            </a:endParaRPr>
          </a:p>
        </p:txBody>
      </p:sp>
      <p:sp>
        <p:nvSpPr>
          <p:cNvPr id="4" name="文本占位符 3"/>
          <p:cNvSpPr>
            <a:spLocks noGrp="1"/>
          </p:cNvSpPr>
          <p:nvPr>
            <p:ph type="body" sz="half" idx="2"/>
          </p:nvPr>
        </p:nvSpPr>
        <p:spPr>
          <a:xfrm>
            <a:off x="1293811" y="3031066"/>
            <a:ext cx="3868124" cy="1501606"/>
          </a:xfrm>
        </p:spPr>
        <p:txBody>
          <a:bodyPr>
            <a:normAutofit fontScale="25000" lnSpcReduction="20000"/>
          </a:bodyPr>
          <a:lstStyle/>
          <a:p>
            <a:r>
              <a:rPr lang="zh-CN" altLang="en-US" sz="12800" b="1" kern="0" dirty="0">
                <a:solidFill>
                  <a:srgbClr val="FF0000"/>
                </a:solidFill>
                <a:effectLst/>
                <a:latin typeface="宋体" panose="02010600030101010101" pitchFamily="2" charset="-122"/>
                <a:ea typeface="宋体" panose="02010600030101010101" pitchFamily="2" charset="-122"/>
              </a:rPr>
              <a:t>遵守比赛规则（比赛期间，不要随意加入赛题讨论群）</a:t>
            </a:r>
            <a:r>
              <a:rPr lang="zh-CN" altLang="en-US" sz="1800" kern="0" dirty="0">
                <a:solidFill>
                  <a:srgbClr val="FF0000"/>
                </a:solidFill>
                <a:effectLst/>
                <a:latin typeface="宋体" panose="02010600030101010101" pitchFamily="2" charset="-122"/>
                <a:ea typeface="宋体" panose="02010600030101010101" pitchFamily="2" charset="-122"/>
              </a:rPr>
              <a:t> </a:t>
            </a:r>
            <a:endParaRPr lang="zh-CN" altLang="en-US" dirty="0"/>
          </a:p>
          <a:p>
            <a:r>
              <a:rPr lang="zh-CN" altLang="en-US" sz="1800" kern="0" dirty="0">
                <a:solidFill>
                  <a:schemeClr val="bg1"/>
                </a:solidFill>
                <a:effectLst/>
                <a:latin typeface="宋体" panose="02010600030101010101" pitchFamily="2" charset="-122"/>
                <a:ea typeface="宋体" panose="02010600030101010101" pitchFamily="2" charset="-122"/>
              </a:rPr>
              <a:t>②确定选题的截止时间 </a:t>
            </a:r>
            <a:endParaRPr lang="zh-CN" altLang="en-US" dirty="0">
              <a:solidFill>
                <a:schemeClr val="bg1"/>
              </a:solidFill>
            </a:endParaRPr>
          </a:p>
          <a:p>
            <a:r>
              <a:rPr lang="zh-CN" altLang="en-US" sz="1800" kern="0" dirty="0">
                <a:solidFill>
                  <a:schemeClr val="bg1"/>
                </a:solidFill>
                <a:effectLst/>
                <a:latin typeface="宋体" panose="02010600030101010101" pitchFamily="2" charset="-122"/>
                <a:ea typeface="宋体" panose="02010600030101010101" pitchFamily="2" charset="-122"/>
              </a:rPr>
              <a:t>③论文内容的规范性 </a:t>
            </a:r>
            <a:endParaRPr lang="zh-CN" altLang="en-US" dirty="0">
              <a:solidFill>
                <a:schemeClr val="bg1"/>
              </a:solidFill>
            </a:endParaRPr>
          </a:p>
          <a:p>
            <a:r>
              <a:rPr lang="zh-CN" altLang="en-US" sz="1800" kern="0" dirty="0">
                <a:solidFill>
                  <a:schemeClr val="bg1"/>
                </a:solidFill>
                <a:effectLst/>
                <a:latin typeface="宋体" panose="02010600030101010101" pitchFamily="2" charset="-122"/>
                <a:ea typeface="宋体" panose="02010600030101010101" pitchFamily="2" charset="-122"/>
              </a:rPr>
              <a:t>④确定提交论文的时间、提交的要求（一般会有统一命名要求）</a:t>
            </a:r>
            <a:endParaRPr lang="zh-CN" altLang="en-US" dirty="0">
              <a:solidFill>
                <a:schemeClr val="bg1"/>
              </a:solidFill>
            </a:endParaRPr>
          </a:p>
        </p:txBody>
      </p:sp>
      <p:sp>
        <p:nvSpPr>
          <p:cNvPr id="5" name="日期占位符 4"/>
          <p:cNvSpPr>
            <a:spLocks noGrp="1"/>
          </p:cNvSpPr>
          <p:nvPr>
            <p:ph type="dt" sz="half" idx="10"/>
          </p:nvPr>
        </p:nvSpPr>
        <p:spPr/>
        <p:txBody>
          <a:bodyPr/>
          <a:lstStyle/>
          <a:p>
            <a:pPr rtl="0"/>
            <a:fld id="{4571CF06-CFCF-4651-AD58-EA72AF9A9AA5}" type="datetime1">
              <a:rPr lang="zh-CN" altLang="en-US" smtClean="0"/>
            </a:fld>
            <a:endParaRPr lang="en-US" dirty="0"/>
          </a:p>
        </p:txBody>
      </p:sp>
      <p:pic>
        <p:nvPicPr>
          <p:cNvPr id="7" name="图形 6" descr="维恩图"/>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427773" y="4532672"/>
            <a:ext cx="1600199" cy="1600199"/>
          </a:xfrm>
          <a:prstGeom prst="rect">
            <a:avLst/>
          </a:prstGeom>
          <a:effectLst>
            <a:glow rad="317500">
              <a:schemeClr val="accent6">
                <a:lumMod val="60000"/>
                <a:lumOff val="40000"/>
                <a:alpha val="40000"/>
              </a:schemeClr>
            </a:glow>
          </a:effectLst>
        </p:spPr>
      </p:pic>
      <p:pic>
        <p:nvPicPr>
          <p:cNvPr id="9" name="图形 8" descr="灯泡"/>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3201" y="1517717"/>
            <a:ext cx="914400" cy="914400"/>
          </a:xfrm>
          <a:prstGeom prst="rect">
            <a:avLst/>
          </a:prstGeom>
          <a:effectLst>
            <a:outerShdw blurRad="101600" dist="38100" dir="18900000" sx="142000" sy="142000" algn="bl" rotWithShape="0">
              <a:prstClr val="black">
                <a:alpha val="40000"/>
              </a:prstClr>
            </a:outerShdw>
          </a:effectLst>
          <a:scene3d>
            <a:camera prst="orthographicFront"/>
            <a:lightRig rig="threePt" dir="t"/>
          </a:scene3d>
          <a:sp3d>
            <a:bevelT w="635000"/>
            <a:bevelB w="5080000" h="6350000"/>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Rectangle 21"/>
          <p:cNvSpPr/>
          <p:nvPr/>
        </p:nvSpPr>
        <p:spPr>
          <a:xfrm>
            <a:off x="845063" y="695614"/>
            <a:ext cx="8328782" cy="1398658"/>
          </a:xfrm>
          <a:prstGeom prst="rect">
            <a:avLst/>
          </a:prstGeom>
          <a:solidFill>
            <a:schemeClr val="accent3">
              <a:lumMod val="20000"/>
              <a:lumOff val="80000"/>
            </a:scheme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000" dirty="0">
                <a:solidFill>
                  <a:schemeClr val="tx1"/>
                </a:solidFill>
                <a:latin typeface="Calibri" panose="020F0502020204030204"/>
              </a:rPr>
              <a:t>数模</a:t>
            </a:r>
            <a:r>
              <a:rPr kumimoji="0" lang="zh-CN" altLang="en-US" sz="6000" b="0" i="0" u="none" strike="noStrike" kern="1200" cap="none" spc="0" normalizeH="0" baseline="0" noProof="0" dirty="0">
                <a:ln>
                  <a:noFill/>
                </a:ln>
                <a:solidFill>
                  <a:schemeClr val="tx1"/>
                </a:solidFill>
                <a:effectLst/>
                <a:uLnTx/>
                <a:uFillTx/>
                <a:latin typeface="Calibri" panose="020F0502020204030204"/>
                <a:ea typeface="+mn-ea"/>
                <a:cs typeface="+mn-cs"/>
              </a:rPr>
              <a:t>竞赛题目来源</a:t>
            </a:r>
            <a:endParaRPr kumimoji="0" lang="en-US" sz="60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文本框 3"/>
          <p:cNvSpPr txBox="1"/>
          <p:nvPr/>
        </p:nvSpPr>
        <p:spPr>
          <a:xfrm>
            <a:off x="2102608" y="2615864"/>
            <a:ext cx="7986784" cy="2831544"/>
          </a:xfrm>
          <a:prstGeom prst="rect">
            <a:avLst/>
          </a:prstGeom>
          <a:noFill/>
        </p:spPr>
        <p:txBody>
          <a:bodyPr wrap="square" rtlCol="0">
            <a:spAutoFit/>
          </a:bodyPr>
          <a:lstStyle/>
          <a:p>
            <a:pPr algn="just"/>
            <a:r>
              <a:rPr lang="zh-CN" altLang="en-US" sz="1800" kern="100" dirty="0">
                <a:solidFill>
                  <a:srgbClr val="4F4E40"/>
                </a:solidFill>
                <a:effectLst/>
                <a:latin typeface="宋体" panose="02010600030101010101" pitchFamily="2" charset="-122"/>
                <a:ea typeface="宋体" panose="02010600030101010101" pitchFamily="2" charset="-122"/>
                <a:cs typeface="Arial" panose="020B0604020202020204" pitchFamily="34" charset="0"/>
              </a:rPr>
              <a:t>    </a:t>
            </a:r>
            <a:r>
              <a:rPr lang="zh-CN" altLang="en-US" sz="3200" kern="100" dirty="0">
                <a:solidFill>
                  <a:srgbClr val="4F4E40"/>
                </a:solidFill>
                <a:effectLst/>
                <a:latin typeface="方正舒体" panose="02010601030101010101" pitchFamily="2" charset="-122"/>
                <a:ea typeface="方正舒体" panose="02010601030101010101" pitchFamily="2" charset="-122"/>
                <a:cs typeface="Arial" panose="020B0604020202020204" pitchFamily="34" charset="0"/>
              </a:rPr>
              <a:t>竞赛题目一般来源于科学与工程技术、人文与社会科学（含经济管理）等领域经过适当简化加工的实际问题，不要求参赛者预先掌握深入的专门知识，只需要学过高等学校的数学基础课程。</a:t>
            </a:r>
            <a:endParaRPr lang="zh-CN" altLang="en-US" sz="3200" kern="100" dirty="0">
              <a:effectLst/>
              <a:latin typeface="方正舒体" panose="02010601030101010101" pitchFamily="2" charset="-122"/>
              <a:ea typeface="方正舒体" panose="02010601030101010101" pitchFamily="2" charset="-122"/>
            </a:endParaRPr>
          </a:p>
          <a:p>
            <a:pPr marL="0" marR="0" algn="just">
              <a:spcBef>
                <a:spcPts val="0"/>
              </a:spcBef>
              <a:spcAft>
                <a:spcPts val="0"/>
              </a:spcAft>
            </a:pP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64225" y="4677282"/>
            <a:ext cx="1650334" cy="1571118"/>
          </a:xfrm>
          <a:prstGeom prst="rect">
            <a:avLst/>
          </a:prstGeom>
          <a:blipFill>
            <a:blip r:embed="rId2"/>
            <a:tile tx="0" ty="0" sx="100000" sy="100000" flip="none" algn="tl"/>
          </a:blip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82" y="2434508"/>
            <a:ext cx="10618838" cy="3776202"/>
          </a:xfrm>
          <a:prstGeom prst="rect">
            <a:avLst/>
          </a:prstGeom>
          <a:effectLst>
            <a:softEdge rad="1270000"/>
          </a:effectLst>
        </p:spPr>
      </p:pic>
      <p:sp>
        <p:nvSpPr>
          <p:cNvPr id="2" name="标题 1"/>
          <p:cNvSpPr>
            <a:spLocks noGrp="1"/>
          </p:cNvSpPr>
          <p:nvPr>
            <p:ph type="title"/>
          </p:nvPr>
        </p:nvSpPr>
        <p:spPr>
          <a:xfrm>
            <a:off x="4059493" y="982132"/>
            <a:ext cx="4073011" cy="1303867"/>
          </a:xfrm>
        </p:spPr>
        <p:txBody>
          <a:bodyPr/>
          <a:lstStyle/>
          <a:p>
            <a:r>
              <a:rPr lang="zh-CN" altLang="en-US" dirty="0">
                <a:latin typeface="华文隶书" panose="02010800040101010101" pitchFamily="2" charset="-122"/>
                <a:ea typeface="华文隶书" panose="02010800040101010101" pitchFamily="2" charset="-122"/>
              </a:rPr>
              <a:t>比赛规划</a:t>
            </a:r>
            <a:endParaRPr lang="zh-CN" altLang="en-US" dirty="0">
              <a:latin typeface="华文隶书" panose="02010800040101010101" pitchFamily="2" charset="-122"/>
              <a:ea typeface="华文隶书" panose="02010800040101010101" pitchFamily="2" charset="-122"/>
            </a:endParaRPr>
          </a:p>
        </p:txBody>
      </p:sp>
      <p:sp>
        <p:nvSpPr>
          <p:cNvPr id="3" name="内容占位符 2"/>
          <p:cNvSpPr>
            <a:spLocks noGrp="1"/>
          </p:cNvSpPr>
          <p:nvPr>
            <p:ph idx="1"/>
          </p:nvPr>
        </p:nvSpPr>
        <p:spPr/>
        <p:txBody>
          <a:bodyPr>
            <a:normAutofit/>
          </a:bodyPr>
          <a:lstStyle/>
          <a:p>
            <a:r>
              <a:rPr lang="en-US" altLang="zh-CN" sz="2600" dirty="0">
                <a:latin typeface="方正舒体" panose="02010601030101010101" pitchFamily="2" charset="-122"/>
                <a:ea typeface="方正舒体" panose="02010601030101010101" pitchFamily="2" charset="-122"/>
              </a:rPr>
              <a:t>1.</a:t>
            </a:r>
            <a:r>
              <a:rPr lang="zh-CN" altLang="en-US" sz="2600" dirty="0">
                <a:latin typeface="方正舒体" panose="02010601030101010101" pitchFamily="2" charset="-122"/>
                <a:ea typeface="方正舒体" panose="02010601030101010101" pitchFamily="2" charset="-122"/>
              </a:rPr>
              <a:t>选题的重要性：</a:t>
            </a:r>
            <a:endParaRPr lang="en-US" altLang="zh-CN" sz="2600" dirty="0">
              <a:latin typeface="方正舒体" panose="02010601030101010101" pitchFamily="2" charset="-122"/>
              <a:ea typeface="方正舒体" panose="02010601030101010101" pitchFamily="2" charset="-122"/>
            </a:endParaRPr>
          </a:p>
          <a:p>
            <a:pPr marL="0" indent="0">
              <a:buNone/>
            </a:pPr>
            <a:r>
              <a:rPr lang="en-US" altLang="zh-CN" sz="2600" dirty="0">
                <a:latin typeface="方正舒体" panose="02010601030101010101" pitchFamily="2" charset="-122"/>
                <a:ea typeface="方正舒体" panose="02010601030101010101" pitchFamily="2" charset="-122"/>
              </a:rPr>
              <a:t>        </a:t>
            </a:r>
            <a:r>
              <a:rPr lang="zh-CN" altLang="en-US" sz="2600" dirty="0">
                <a:latin typeface="方正舒体" panose="02010601030101010101" pitchFamily="2" charset="-122"/>
                <a:ea typeface="方正舒体" panose="02010601030101010101" pitchFamily="2" charset="-122"/>
              </a:rPr>
              <a:t>选择最适合的（仔细研读每个题目之后再做决定）</a:t>
            </a:r>
            <a:endParaRPr lang="en-US" altLang="zh-CN" sz="2600" dirty="0">
              <a:latin typeface="方正舒体" panose="02010601030101010101" pitchFamily="2" charset="-122"/>
              <a:ea typeface="方正舒体" panose="02010601030101010101" pitchFamily="2" charset="-122"/>
            </a:endParaRPr>
          </a:p>
          <a:p>
            <a:r>
              <a:rPr lang="en-US" altLang="zh-CN" sz="2600" dirty="0">
                <a:latin typeface="方正舒体" panose="02010601030101010101" pitchFamily="2" charset="-122"/>
                <a:ea typeface="方正舒体" panose="02010601030101010101" pitchFamily="2" charset="-122"/>
              </a:rPr>
              <a:t>2.</a:t>
            </a:r>
            <a:r>
              <a:rPr lang="zh-CN" altLang="en-US" sz="2600" dirty="0">
                <a:latin typeface="方正舒体" panose="02010601030101010101" pitchFamily="2" charset="-122"/>
                <a:ea typeface="方正舒体" panose="02010601030101010101" pitchFamily="2" charset="-122"/>
              </a:rPr>
              <a:t>问题的二次研读和问题重述：</a:t>
            </a:r>
            <a:endParaRPr lang="en-US" altLang="zh-CN" sz="2600" dirty="0">
              <a:latin typeface="方正舒体" panose="02010601030101010101" pitchFamily="2" charset="-122"/>
              <a:ea typeface="方正舒体" panose="02010601030101010101" pitchFamily="2" charset="-122"/>
            </a:endParaRPr>
          </a:p>
          <a:p>
            <a:pPr marL="0" indent="0">
              <a:buNone/>
            </a:pPr>
            <a:r>
              <a:rPr lang="en-US" altLang="zh-CN" sz="2600" dirty="0">
                <a:latin typeface="方正舒体" panose="02010601030101010101" pitchFamily="2" charset="-122"/>
                <a:ea typeface="方正舒体" panose="02010601030101010101" pitchFamily="2" charset="-122"/>
              </a:rPr>
              <a:t>        </a:t>
            </a:r>
            <a:r>
              <a:rPr lang="zh-CN" altLang="en-US" sz="2600" dirty="0">
                <a:latin typeface="方正舒体" panose="02010601030101010101" pitchFamily="2" charset="-122"/>
                <a:ea typeface="方正舒体" panose="02010601030101010101" pitchFamily="2" charset="-122"/>
              </a:rPr>
              <a:t>在初步确定选题后，要对问题再做多次细致的探讨，题目的每一句话都要细致去品味。</a:t>
            </a:r>
            <a:r>
              <a:rPr lang="en-US" altLang="zh-CN" sz="2600" dirty="0">
                <a:latin typeface="方正舒体" panose="02010601030101010101" pitchFamily="2" charset="-122"/>
                <a:ea typeface="方正舒体" panose="02010601030101010101" pitchFamily="2" charset="-122"/>
              </a:rPr>
              <a:t>(</a:t>
            </a:r>
            <a:r>
              <a:rPr lang="zh-CN" altLang="en-US" sz="2600" dirty="0">
                <a:latin typeface="方正舒体" panose="02010601030101010101" pitchFamily="2" charset="-122"/>
                <a:ea typeface="方正舒体" panose="02010601030101010101" pitchFamily="2" charset="-122"/>
              </a:rPr>
              <a:t>问题重述的确定不仅是格式要求，也是对问题本身的更深层次的剖析）</a:t>
            </a:r>
            <a:endParaRPr lang="en-US" altLang="zh-CN" sz="2600" dirty="0">
              <a:latin typeface="方正舒体" panose="02010601030101010101" pitchFamily="2" charset="-122"/>
              <a:ea typeface="方正舒体" panose="02010601030101010101" pitchFamily="2" charset="-122"/>
            </a:endParaRPr>
          </a:p>
          <a:p>
            <a:endParaRPr lang="zh-CN" altLang="en-US" sz="2800" dirty="0"/>
          </a:p>
        </p:txBody>
      </p:sp>
      <p:sp>
        <p:nvSpPr>
          <p:cNvPr id="4" name="日期占位符 3"/>
          <p:cNvSpPr>
            <a:spLocks noGrp="1"/>
          </p:cNvSpPr>
          <p:nvPr>
            <p:ph type="dt" sz="half" idx="10"/>
          </p:nvPr>
        </p:nvSpPr>
        <p:spPr/>
        <p:txBody>
          <a:bodyPr/>
          <a:lstStyle/>
          <a:p>
            <a:pPr rtl="0"/>
            <a:fld id="{A24A4C0A-F292-41BE-9CD1-530467B1B9F8}" type="datetime1">
              <a:rPr lang="zh-CN" altLang="en-US" smtClean="0"/>
            </a:fld>
            <a:endParaRPr lang="en-US" dirty="0"/>
          </a:p>
        </p:txBody>
      </p:sp>
      <p:pic>
        <p:nvPicPr>
          <p:cNvPr id="6" name="图形 5" descr="饼图演示文稿"/>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5038" y="647290"/>
            <a:ext cx="1732663" cy="1732663"/>
          </a:xfrm>
          <a:prstGeom prst="rect">
            <a:avLst/>
          </a:prstGeom>
          <a:effectLst>
            <a:glow rad="355600">
              <a:schemeClr val="accent3">
                <a:lumMod val="20000"/>
                <a:lumOff val="80000"/>
                <a:alpha val="40000"/>
              </a:schemeClr>
            </a:glow>
            <a:outerShdw blurRad="38100" dist="12700" dir="8100000" sy="-23000" kx="800400" algn="br" rotWithShape="0">
              <a:prstClr val="black">
                <a:alpha val="20000"/>
              </a:prstClr>
            </a:outerShdw>
            <a:reflection endPos="6000" dist="508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6581" y="2472198"/>
            <a:ext cx="10618838" cy="3776202"/>
          </a:xfrm>
          <a:prstGeom prst="rect">
            <a:avLst/>
          </a:prstGeom>
          <a:effectLst>
            <a:softEdge rad="1270000"/>
          </a:effectLst>
        </p:spPr>
      </p:pic>
      <p:sp>
        <p:nvSpPr>
          <p:cNvPr id="2" name="标题 1"/>
          <p:cNvSpPr>
            <a:spLocks noGrp="1"/>
          </p:cNvSpPr>
          <p:nvPr>
            <p:ph type="title"/>
          </p:nvPr>
        </p:nvSpPr>
        <p:spPr>
          <a:xfrm>
            <a:off x="3907093" y="982132"/>
            <a:ext cx="4377811" cy="1303867"/>
          </a:xfrm>
        </p:spPr>
        <p:txBody>
          <a:bodyPr>
            <a:normAutofit/>
          </a:bodyPr>
          <a:lstStyle/>
          <a:p>
            <a:r>
              <a:rPr lang="zh-CN" altLang="en-US" sz="4800" dirty="0">
                <a:latin typeface="华文隶书" panose="02010800040101010101" pitchFamily="2" charset="-122"/>
                <a:ea typeface="华文隶书" panose="02010800040101010101" pitchFamily="2" charset="-122"/>
              </a:rPr>
              <a:t>比赛规划</a:t>
            </a:r>
            <a:endParaRPr lang="zh-CN" altLang="en-US" sz="4800" dirty="0">
              <a:latin typeface="华文隶书" panose="02010800040101010101" pitchFamily="2" charset="-122"/>
              <a:ea typeface="华文隶书" panose="02010800040101010101" pitchFamily="2" charset="-122"/>
            </a:endParaRPr>
          </a:p>
        </p:txBody>
      </p:sp>
      <p:sp>
        <p:nvSpPr>
          <p:cNvPr id="3" name="内容占位符 2"/>
          <p:cNvSpPr>
            <a:spLocks noGrp="1"/>
          </p:cNvSpPr>
          <p:nvPr>
            <p:ph idx="1"/>
          </p:nvPr>
        </p:nvSpPr>
        <p:spPr/>
        <p:txBody>
          <a:bodyPr>
            <a:normAutofit fontScale="92500"/>
          </a:bodyPr>
          <a:lstStyle/>
          <a:p>
            <a:r>
              <a:rPr lang="en-US" altLang="zh-CN" sz="2800" dirty="0"/>
              <a:t>3.</a:t>
            </a:r>
            <a:r>
              <a:rPr lang="zh-CN" altLang="en-US" sz="2800" dirty="0"/>
              <a:t>建立模型：</a:t>
            </a:r>
            <a:endParaRPr lang="en-US" altLang="zh-CN" sz="2800" dirty="0"/>
          </a:p>
          <a:p>
            <a:pPr marL="0" indent="0">
              <a:buNone/>
            </a:pPr>
            <a:r>
              <a:rPr lang="en-US" altLang="zh-CN" sz="2800" dirty="0"/>
              <a:t>        </a:t>
            </a:r>
            <a:r>
              <a:rPr lang="zh-CN" altLang="en-US" sz="2800" dirty="0"/>
              <a:t>在初步确定选题，且对探讨方向有初步的想法之后。通过查  阅大量有关论文来丰富自己的研究内容以及确定团队的研究方向，这可能是一个艰苦而又漫长的过程，但是一定要去做。</a:t>
            </a:r>
            <a:endParaRPr lang="en-US" altLang="zh-CN" sz="2800" dirty="0"/>
          </a:p>
          <a:p>
            <a:r>
              <a:rPr lang="en-US" altLang="zh-CN" sz="2800" dirty="0"/>
              <a:t>4.</a:t>
            </a:r>
            <a:r>
              <a:rPr lang="zh-CN" altLang="en-US" sz="2800" dirty="0"/>
              <a:t>知晓大致思路和简要模型后分工，以期高效作业。（效率是很重要的，尤其在限时的比赛里，有一个明确的分工和大致的思路是对效率提升有效的帮助）</a:t>
            </a:r>
            <a:r>
              <a:rPr lang="en-US" altLang="zh-CN" sz="2800" dirty="0"/>
              <a:t>        </a:t>
            </a:r>
            <a:endParaRPr lang="en-US" altLang="zh-CN" sz="2800" dirty="0"/>
          </a:p>
          <a:p>
            <a:endParaRPr lang="zh-CN" altLang="en-US" sz="2800" dirty="0"/>
          </a:p>
        </p:txBody>
      </p:sp>
      <p:sp>
        <p:nvSpPr>
          <p:cNvPr id="4" name="日期占位符 3"/>
          <p:cNvSpPr>
            <a:spLocks noGrp="1"/>
          </p:cNvSpPr>
          <p:nvPr>
            <p:ph type="dt" sz="half" idx="10"/>
          </p:nvPr>
        </p:nvSpPr>
        <p:spPr/>
        <p:txBody>
          <a:bodyPr/>
          <a:lstStyle/>
          <a:p>
            <a:pPr rtl="0"/>
            <a:fld id="{A24A4C0A-F292-41BE-9CD1-530467B1B9F8}" type="datetime1">
              <a:rPr lang="zh-CN" altLang="en-US" smtClean="0"/>
            </a:fld>
            <a:endParaRPr lang="en-US" dirty="0"/>
          </a:p>
        </p:txBody>
      </p:sp>
      <p:pic>
        <p:nvPicPr>
          <p:cNvPr id="6" name="图形 5" descr="饼图演示文稿"/>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5038" y="647290"/>
            <a:ext cx="1732663" cy="1732663"/>
          </a:xfrm>
          <a:prstGeom prst="rect">
            <a:avLst/>
          </a:prstGeom>
          <a:effectLst>
            <a:glow rad="355600">
              <a:schemeClr val="accent3">
                <a:lumMod val="20000"/>
                <a:lumOff val="80000"/>
                <a:alpha val="40000"/>
              </a:schemeClr>
            </a:glow>
            <a:outerShdw blurRad="38100" dist="12700" dir="8100000" sy="-23000" kx="800400" algn="br" rotWithShape="0">
              <a:prstClr val="black">
                <a:alpha val="20000"/>
              </a:prstClr>
            </a:outerShdw>
            <a:reflection endPos="6000" dist="50800" dir="5400000" sy="-100000" algn="bl" rotWithShape="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6581" y="2472198"/>
            <a:ext cx="10618838" cy="3776202"/>
          </a:xfrm>
          <a:prstGeom prst="rect">
            <a:avLst/>
          </a:prstGeom>
          <a:effectLst>
            <a:softEdge rad="1270000"/>
          </a:effectLst>
        </p:spPr>
      </p:pic>
      <p:sp>
        <p:nvSpPr>
          <p:cNvPr id="2" name="标题 1"/>
          <p:cNvSpPr>
            <a:spLocks noGrp="1"/>
          </p:cNvSpPr>
          <p:nvPr>
            <p:ph type="title"/>
          </p:nvPr>
        </p:nvSpPr>
        <p:spPr>
          <a:xfrm>
            <a:off x="3759609" y="981038"/>
            <a:ext cx="4672779" cy="1303867"/>
          </a:xfrm>
        </p:spPr>
        <p:txBody>
          <a:bodyPr>
            <a:normAutofit/>
          </a:bodyPr>
          <a:lstStyle/>
          <a:p>
            <a:r>
              <a:rPr lang="zh-CN" altLang="en-US" sz="4800" dirty="0">
                <a:latin typeface="华文隶书" panose="02010800040101010101" pitchFamily="2" charset="-122"/>
                <a:ea typeface="华文隶书" panose="02010800040101010101" pitchFamily="2" charset="-122"/>
              </a:rPr>
              <a:t>比赛规划</a:t>
            </a:r>
            <a:endParaRPr lang="zh-CN" altLang="en-US" sz="4800" dirty="0">
              <a:latin typeface="华文隶书" panose="02010800040101010101" pitchFamily="2" charset="-122"/>
              <a:ea typeface="华文隶书" panose="02010800040101010101" pitchFamily="2" charset="-122"/>
            </a:endParaRPr>
          </a:p>
        </p:txBody>
      </p:sp>
      <p:sp>
        <p:nvSpPr>
          <p:cNvPr id="3" name="内容占位符 2"/>
          <p:cNvSpPr>
            <a:spLocks noGrp="1"/>
          </p:cNvSpPr>
          <p:nvPr>
            <p:ph idx="1"/>
          </p:nvPr>
        </p:nvSpPr>
        <p:spPr/>
        <p:txBody>
          <a:bodyPr>
            <a:normAutofit fontScale="92500" lnSpcReduction="10000"/>
          </a:bodyPr>
          <a:lstStyle/>
          <a:p>
            <a:r>
              <a:rPr lang="en-US" altLang="zh-CN" sz="2800" dirty="0">
                <a:latin typeface="方正舒体" panose="02010601030101010101" pitchFamily="2" charset="-122"/>
                <a:ea typeface="方正舒体" panose="02010601030101010101" pitchFamily="2" charset="-122"/>
                <a:cs typeface="DFPShaoNvW5-GB" charset="-122"/>
              </a:rPr>
              <a:t>5.</a:t>
            </a:r>
            <a:r>
              <a:rPr lang="zh-CN" altLang="en-US" sz="2800" dirty="0">
                <a:latin typeface="方正舒体" panose="02010601030101010101" pitchFamily="2" charset="-122"/>
                <a:ea typeface="方正舒体" panose="02010601030101010101" pitchFamily="2" charset="-122"/>
                <a:cs typeface="DFPShaoNvW5-GB" charset="-122"/>
              </a:rPr>
              <a:t>留下充足的时间给论文的整理。</a:t>
            </a:r>
            <a:endParaRPr lang="en-US" altLang="zh-CN" sz="2800" dirty="0">
              <a:latin typeface="方正舒体" panose="02010601030101010101" pitchFamily="2" charset="-122"/>
              <a:ea typeface="方正舒体" panose="02010601030101010101" pitchFamily="2" charset="-122"/>
              <a:cs typeface="DFPShaoNvW5-GB" charset="-122"/>
            </a:endParaRPr>
          </a:p>
          <a:p>
            <a:r>
              <a:rPr lang="en-US" altLang="zh-CN" sz="2800" dirty="0">
                <a:latin typeface="方正舒体" panose="02010601030101010101" pitchFamily="2" charset="-122"/>
                <a:ea typeface="方正舒体" panose="02010601030101010101" pitchFamily="2" charset="-122"/>
              </a:rPr>
              <a:t>6.</a:t>
            </a:r>
            <a:r>
              <a:rPr lang="zh-CN" altLang="en-US" sz="2800" dirty="0">
                <a:latin typeface="方正舒体" panose="02010601030101010101" pitchFamily="2" charset="-122"/>
                <a:ea typeface="方正舒体" panose="02010601030101010101" pitchFamily="2" charset="-122"/>
                <a:cs typeface="DFPShaoNvW5-GB" charset="-122"/>
              </a:rPr>
              <a:t>合理规划时间，最好在当天列出一个任务表。</a:t>
            </a:r>
            <a:endParaRPr lang="zh-CN" altLang="en-US" sz="2800" dirty="0">
              <a:latin typeface="方正舒体" panose="02010601030101010101" pitchFamily="2" charset="-122"/>
              <a:ea typeface="方正舒体" panose="02010601030101010101" pitchFamily="2" charset="-122"/>
              <a:cs typeface="DFPShaoNvW5-GB" charset="-122"/>
            </a:endParaRPr>
          </a:p>
          <a:p>
            <a:r>
              <a:rPr lang="en-US" altLang="zh-CN" sz="2800" dirty="0">
                <a:latin typeface="方正舒体" panose="02010601030101010101" pitchFamily="2" charset="-122"/>
                <a:ea typeface="方正舒体" panose="02010601030101010101" pitchFamily="2" charset="-122"/>
              </a:rPr>
              <a:t>7.</a:t>
            </a:r>
            <a:r>
              <a:rPr lang="zh-CN" altLang="en-US" sz="2800" dirty="0">
                <a:latin typeface="方正舒体" panose="02010601030101010101" pitchFamily="2" charset="-122"/>
                <a:ea typeface="方正舒体" panose="02010601030101010101" pitchFamily="2" charset="-122"/>
                <a:cs typeface="DFPShaoNvW5-GB" charset="-122"/>
              </a:rPr>
              <a:t>明确大致思路且贯彻到底。在查阅文献时如若找到好的点子可以对模型加以扩展和补充，但也要考虑编程能否达到，时间是否足够。</a:t>
            </a:r>
            <a:endParaRPr lang="en-US" altLang="zh-CN" sz="2800" dirty="0">
              <a:latin typeface="方正舒体" panose="02010601030101010101" pitchFamily="2" charset="-122"/>
              <a:ea typeface="方正舒体" panose="02010601030101010101" pitchFamily="2" charset="-122"/>
              <a:cs typeface="DFPShaoNvW5-GB" charset="-122"/>
            </a:endParaRPr>
          </a:p>
          <a:p>
            <a:r>
              <a:rPr lang="en-US" altLang="zh-CN" sz="2800" dirty="0">
                <a:latin typeface="方正舒体" panose="02010601030101010101" pitchFamily="2" charset="-122"/>
                <a:ea typeface="方正舒体" panose="02010601030101010101" pitchFamily="2" charset="-122"/>
              </a:rPr>
              <a:t>8.</a:t>
            </a:r>
            <a:r>
              <a:rPr lang="zh-CN" altLang="en-US" sz="2800" dirty="0">
                <a:latin typeface="方正舒体" panose="02010601030101010101" pitchFamily="2" charset="-122"/>
                <a:ea typeface="方正舒体" panose="02010601030101010101" pitchFamily="2" charset="-122"/>
                <a:cs typeface="DFPShaoNvW5-GB" charset="-122"/>
              </a:rPr>
              <a:t>比赛过程就是对模型完善的过程，模型不是一成不变的，如有好的思路可以去修改和完善。</a:t>
            </a:r>
            <a:endParaRPr lang="zh-CN" altLang="en-US" sz="2800" dirty="0">
              <a:latin typeface="方正舒体" panose="02010601030101010101" pitchFamily="2" charset="-122"/>
              <a:ea typeface="方正舒体" panose="02010601030101010101" pitchFamily="2" charset="-122"/>
              <a:cs typeface="DFPShaoNvW5-GB" charset="-122"/>
            </a:endParaRPr>
          </a:p>
          <a:p>
            <a:endParaRPr lang="zh-CN" altLang="en-US" dirty="0"/>
          </a:p>
        </p:txBody>
      </p:sp>
      <p:sp>
        <p:nvSpPr>
          <p:cNvPr id="4" name="日期占位符 3"/>
          <p:cNvSpPr>
            <a:spLocks noGrp="1"/>
          </p:cNvSpPr>
          <p:nvPr>
            <p:ph type="dt" sz="half" idx="10"/>
          </p:nvPr>
        </p:nvSpPr>
        <p:spPr/>
        <p:txBody>
          <a:bodyPr/>
          <a:lstStyle/>
          <a:p>
            <a:pPr rtl="0"/>
            <a:fld id="{A24A4C0A-F292-41BE-9CD1-530467B1B9F8}" type="datetime1">
              <a:rPr lang="zh-CN" altLang="en-US" smtClean="0"/>
            </a:fld>
            <a:endParaRPr lang="en-US" dirty="0"/>
          </a:p>
        </p:txBody>
      </p:sp>
      <p:pic>
        <p:nvPicPr>
          <p:cNvPr id="6" name="图形 5" descr="饼图演示文稿"/>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5038" y="647290"/>
            <a:ext cx="1732663" cy="1732663"/>
          </a:xfrm>
          <a:prstGeom prst="rect">
            <a:avLst/>
          </a:prstGeom>
          <a:effectLst>
            <a:glow rad="355600">
              <a:schemeClr val="accent3">
                <a:lumMod val="20000"/>
                <a:lumOff val="80000"/>
                <a:alpha val="40000"/>
              </a:schemeClr>
            </a:glow>
            <a:outerShdw blurRad="38100" dist="12700" dir="8100000" sy="-23000" kx="800400" algn="br" rotWithShape="0">
              <a:prstClr val="black">
                <a:alpha val="20000"/>
              </a:prstClr>
            </a:outerShdw>
            <a:reflection endPos="6000" dist="50800" dir="5400000" sy="-100000" algn="bl" rotWithShape="0"/>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4" name="文本框 3"/>
          <p:cNvSpPr txBox="1"/>
          <p:nvPr/>
        </p:nvSpPr>
        <p:spPr>
          <a:xfrm>
            <a:off x="816746" y="730657"/>
            <a:ext cx="2752077" cy="830997"/>
          </a:xfrm>
          <a:prstGeom prst="rect">
            <a:avLst/>
          </a:prstGeom>
          <a:blipFill>
            <a:blip r:embed="rId1"/>
            <a:tile tx="0" ty="0" sx="100000" sy="100000" flip="none" algn="tl"/>
          </a:blipFill>
        </p:spPr>
        <p:txBody>
          <a:bodyPr wrap="square" rtlCol="0">
            <a:spAutoFit/>
          </a:bodyPr>
          <a:lstStyle/>
          <a:p>
            <a:r>
              <a:rPr lang="zh-CN" altLang="en-US" sz="4800" dirty="0"/>
              <a:t>论文撰写</a:t>
            </a:r>
            <a:endParaRPr lang="zh-CN" altLang="en-US" sz="4800" dirty="0"/>
          </a:p>
        </p:txBody>
      </p:sp>
      <p:sp>
        <p:nvSpPr>
          <p:cNvPr id="5" name="文本框 4"/>
          <p:cNvSpPr txBox="1"/>
          <p:nvPr/>
        </p:nvSpPr>
        <p:spPr>
          <a:xfrm>
            <a:off x="1729692" y="1818413"/>
            <a:ext cx="8987469" cy="892552"/>
          </a:xfrm>
          <a:prstGeom prst="rect">
            <a:avLst/>
          </a:prstGeom>
          <a:noFill/>
        </p:spPr>
        <p:txBody>
          <a:bodyPr wrap="square" rtlCol="0">
            <a:spAutoFit/>
          </a:bodyPr>
          <a:lstStyle/>
          <a:p>
            <a:r>
              <a:rPr lang="zh-CN" altLang="en-US" sz="2800" b="1" dirty="0">
                <a:solidFill>
                  <a:srgbClr val="FF0000"/>
                </a:solidFill>
              </a:rPr>
              <a:t>论文格式规范：</a:t>
            </a:r>
            <a:r>
              <a:rPr lang="zh-CN" altLang="en-US" sz="2400" dirty="0">
                <a:latin typeface="黑体" panose="02010609060101010101" pitchFamily="49" charset="-122"/>
                <a:ea typeface="黑体" panose="02010609060101010101" pitchFamily="49" charset="-122"/>
              </a:rPr>
              <a:t>摘要、问题重述</a:t>
            </a:r>
            <a:r>
              <a:rPr lang="zh-CN" altLang="en-US" sz="2400" kern="0" dirty="0">
                <a:solidFill>
                  <a:srgbClr val="000000"/>
                </a:solidFill>
                <a:latin typeface="黑体" panose="02010609060101010101" pitchFamily="49" charset="-122"/>
                <a:ea typeface="黑体" panose="02010609060101010101" pitchFamily="49" charset="-122"/>
              </a:rPr>
              <a:t>、</a:t>
            </a:r>
            <a:r>
              <a:rPr lang="zh-CN" altLang="en-US" sz="2400" kern="0" dirty="0">
                <a:solidFill>
                  <a:srgbClr val="000000"/>
                </a:solidFill>
                <a:effectLst/>
                <a:latin typeface="黑体" panose="02010609060101010101" pitchFamily="49" charset="-122"/>
                <a:ea typeface="黑体" panose="02010609060101010101" pitchFamily="49" charset="-122"/>
              </a:rPr>
              <a:t>模型假设、符号说明、问题分析、模型建立、模型求解</a:t>
            </a:r>
            <a:r>
              <a:rPr lang="zh-CN" altLang="en-US" sz="2400" kern="0" dirty="0">
                <a:solidFill>
                  <a:srgbClr val="000000"/>
                </a:solidFill>
                <a:latin typeface="黑体" panose="02010609060101010101" pitchFamily="49" charset="-122"/>
                <a:ea typeface="黑体" panose="02010609060101010101" pitchFamily="49" charset="-122"/>
              </a:rPr>
              <a:t>、结果分析</a:t>
            </a:r>
            <a:r>
              <a:rPr lang="zh-CN" altLang="en-US" sz="2400" kern="0" dirty="0">
                <a:solidFill>
                  <a:srgbClr val="000000"/>
                </a:solidFill>
                <a:effectLst/>
                <a:latin typeface="黑体" panose="02010609060101010101" pitchFamily="49" charset="-122"/>
                <a:ea typeface="黑体" panose="02010609060101010101" pitchFamily="49" charset="-122"/>
              </a:rPr>
              <a:t>、参考文献、附录</a:t>
            </a:r>
            <a:endParaRPr lang="zh-CN" altLang="en-US" sz="2000" dirty="0">
              <a:latin typeface="黑体" panose="02010609060101010101" pitchFamily="49" charset="-122"/>
              <a:ea typeface="黑体" panose="02010609060101010101" pitchFamily="49" charset="-122"/>
            </a:endParaRPr>
          </a:p>
        </p:txBody>
      </p:sp>
      <p:sp>
        <p:nvSpPr>
          <p:cNvPr id="7" name="文本框 6"/>
          <p:cNvSpPr txBox="1"/>
          <p:nvPr/>
        </p:nvSpPr>
        <p:spPr>
          <a:xfrm>
            <a:off x="1317523" y="2746633"/>
            <a:ext cx="9834553" cy="2646878"/>
          </a:xfrm>
          <a:prstGeom prst="rect">
            <a:avLst/>
          </a:prstGeom>
          <a:noFill/>
        </p:spPr>
        <p:txBody>
          <a:bodyPr wrap="square">
            <a:spAutoFit/>
          </a:bodyPr>
          <a:lstStyle/>
          <a:p>
            <a:pPr algn="ctr"/>
            <a:r>
              <a:rPr lang="zh-CN" altLang="en-US" sz="2000" u="sng" kern="0" dirty="0">
                <a:solidFill>
                  <a:srgbClr val="000000"/>
                </a:solidFill>
                <a:effectLst/>
                <a:highlight>
                  <a:srgbClr val="FFFF00"/>
                </a:highlight>
                <a:latin typeface="宋体" panose="02010600030101010101" pitchFamily="2" charset="-122"/>
                <a:ea typeface="宋体" panose="02010600030101010101" pitchFamily="2" charset="-122"/>
              </a:rPr>
              <a:t>摘要部分是整个论文的核心，一定要写好！</a:t>
            </a:r>
            <a:endParaRPr lang="en-US" altLang="zh-CN" sz="2000" u="sng" kern="0" dirty="0">
              <a:solidFill>
                <a:srgbClr val="000000"/>
              </a:solidFill>
              <a:effectLst/>
              <a:highlight>
                <a:srgbClr val="FFFF00"/>
              </a:highlight>
              <a:latin typeface="宋体" panose="02010600030101010101" pitchFamily="2" charset="-122"/>
              <a:ea typeface="宋体" panose="02010600030101010101" pitchFamily="2" charset="-122"/>
            </a:endParaRPr>
          </a:p>
          <a:p>
            <a:endParaRPr lang="en-US" altLang="zh-CN" sz="1800" kern="0" dirty="0">
              <a:solidFill>
                <a:srgbClr val="000000"/>
              </a:solidFill>
              <a:effectLst/>
              <a:latin typeface="宋体" panose="02010600030101010101" pitchFamily="2" charset="-122"/>
              <a:ea typeface="宋体" panose="02010600030101010101" pitchFamily="2" charset="-122"/>
            </a:endParaRPr>
          </a:p>
          <a:p>
            <a:r>
              <a:rPr lang="zh-CN" altLang="en-US" sz="3200" b="1" kern="0" dirty="0">
                <a:solidFill>
                  <a:srgbClr val="FF0000"/>
                </a:solidFill>
                <a:effectLst/>
                <a:latin typeface="+mn-ea"/>
              </a:rPr>
              <a:t>排版</a:t>
            </a:r>
            <a:r>
              <a:rPr lang="zh-CN" altLang="en-US" sz="2000" kern="0" dirty="0">
                <a:solidFill>
                  <a:srgbClr val="FF0000"/>
                </a:solidFill>
                <a:effectLst/>
                <a:latin typeface="+mn-ea"/>
              </a:rPr>
              <a:t>：</a:t>
            </a:r>
            <a:r>
              <a:rPr lang="zh-CN" altLang="en-US" sz="2400" kern="0" dirty="0">
                <a:solidFill>
                  <a:srgbClr val="FF0000"/>
                </a:solidFill>
                <a:effectLst/>
                <a:latin typeface="华文楷体" panose="02010600040101010101" pitchFamily="2" charset="-122"/>
                <a:ea typeface="华文楷体" panose="02010600040101010101" pitchFamily="2" charset="-122"/>
              </a:rPr>
              <a:t>摘要一般独占一页</a:t>
            </a:r>
            <a:r>
              <a:rPr lang="zh-CN" altLang="en-US" sz="2400" kern="0" dirty="0">
                <a:solidFill>
                  <a:srgbClr val="000000"/>
                </a:solidFill>
                <a:effectLst/>
                <a:latin typeface="华文楷体" panose="02010600040101010101" pitchFamily="2" charset="-122"/>
                <a:ea typeface="华文楷体" panose="02010600040101010101" pitchFamily="2" charset="-122"/>
              </a:rPr>
              <a:t>，并且尽量控制在一页内 ；</a:t>
            </a:r>
            <a:endParaRPr lang="zh-CN" altLang="en-US" sz="2400" dirty="0">
              <a:latin typeface="华文楷体" panose="02010600040101010101" pitchFamily="2" charset="-122"/>
              <a:ea typeface="华文楷体" panose="02010600040101010101" pitchFamily="2" charset="-122"/>
            </a:endParaRPr>
          </a:p>
          <a:p>
            <a:r>
              <a:rPr lang="zh-CN" altLang="en-US" sz="2400" kern="0" dirty="0">
                <a:solidFill>
                  <a:srgbClr val="000000"/>
                </a:solidFill>
                <a:effectLst/>
                <a:latin typeface="华文楷体" panose="02010600040101010101" pitchFamily="2" charset="-122"/>
                <a:ea typeface="华文楷体" panose="02010600040101010101" pitchFamily="2" charset="-122"/>
              </a:rPr>
              <a:t>              论文中所有的公式一定要用</a:t>
            </a:r>
            <a:r>
              <a:rPr lang="en-US" altLang="zh-CN" sz="2400" kern="0" dirty="0" err="1">
                <a:solidFill>
                  <a:srgbClr val="FF0000"/>
                </a:solidFill>
                <a:effectLst/>
                <a:latin typeface="华文楷体" panose="02010600040101010101" pitchFamily="2" charset="-122"/>
                <a:ea typeface="华文楷体" panose="02010600040101010101" pitchFamily="2" charset="-122"/>
              </a:rPr>
              <a:t>MathType</a:t>
            </a:r>
            <a:r>
              <a:rPr lang="zh-CN" altLang="en-US" sz="2400" kern="0" dirty="0">
                <a:solidFill>
                  <a:srgbClr val="FF0000"/>
                </a:solidFill>
                <a:effectLst/>
                <a:latin typeface="华文楷体" panose="02010600040101010101" pitchFamily="2" charset="-122"/>
                <a:ea typeface="华文楷体" panose="02010600040101010101" pitchFamily="2" charset="-122"/>
              </a:rPr>
              <a:t>进行编辑</a:t>
            </a:r>
            <a:r>
              <a:rPr lang="zh-CN" altLang="en-US" sz="2400" kern="0" dirty="0">
                <a:solidFill>
                  <a:srgbClr val="000000"/>
                </a:solidFill>
                <a:effectLst/>
                <a:latin typeface="华文楷体" panose="02010600040101010101" pitchFamily="2" charset="-122"/>
                <a:ea typeface="华文楷体" panose="02010600040101010101" pitchFamily="2" charset="-122"/>
              </a:rPr>
              <a:t>，并统一进行编号； </a:t>
            </a:r>
            <a:endParaRPr lang="zh-CN" altLang="en-US" sz="2400" dirty="0">
              <a:latin typeface="华文楷体" panose="02010600040101010101" pitchFamily="2" charset="-122"/>
              <a:ea typeface="华文楷体" panose="02010600040101010101" pitchFamily="2" charset="-122"/>
            </a:endParaRPr>
          </a:p>
          <a:p>
            <a:r>
              <a:rPr lang="zh-CN" altLang="en-US" sz="2400" kern="0" dirty="0">
                <a:solidFill>
                  <a:srgbClr val="000000"/>
                </a:solidFill>
                <a:effectLst/>
                <a:latin typeface="华文楷体" panose="02010600040101010101" pitchFamily="2" charset="-122"/>
                <a:ea typeface="华文楷体" panose="02010600040101010101" pitchFamily="2" charset="-122"/>
              </a:rPr>
              <a:t>              所有的图都要有图名并且置于图片下方，表要有表名置于表格上方，并进行统一编号，并且表格尽量放在一页；</a:t>
            </a:r>
            <a:endParaRPr lang="en-US" altLang="zh-CN" sz="2400" kern="0" dirty="0">
              <a:solidFill>
                <a:srgbClr val="000000"/>
              </a:solidFill>
              <a:latin typeface="华文楷体" panose="02010600040101010101" pitchFamily="2" charset="-122"/>
              <a:ea typeface="华文楷体" panose="02010600040101010101" pitchFamily="2" charset="-122"/>
            </a:endParaRPr>
          </a:p>
          <a:p>
            <a:r>
              <a:rPr lang="zh-CN" altLang="en-US" sz="2400" kern="0" dirty="0">
                <a:solidFill>
                  <a:srgbClr val="000000"/>
                </a:solidFill>
                <a:latin typeface="华文楷体" panose="02010600040101010101" pitchFamily="2" charset="-122"/>
                <a:ea typeface="华文楷体" panose="02010600040101010101" pitchFamily="2" charset="-122"/>
              </a:rPr>
              <a:t>              参考文献一定要规范（</a:t>
            </a:r>
            <a:r>
              <a:rPr lang="zh-CN" altLang="en-US" sz="2400" kern="0" dirty="0">
                <a:solidFill>
                  <a:srgbClr val="FF0000"/>
                </a:solidFill>
                <a:latin typeface="华文楷体" panose="02010600040101010101" pitchFamily="2" charset="-122"/>
                <a:ea typeface="华文楷体" panose="02010600040101010101" pitchFamily="2" charset="-122"/>
              </a:rPr>
              <a:t>可通过知网导出</a:t>
            </a:r>
            <a:r>
              <a:rPr lang="zh-CN" altLang="en-US" sz="2400" kern="0" dirty="0">
                <a:latin typeface="华文楷体" panose="02010600040101010101" pitchFamily="2" charset="-122"/>
                <a:ea typeface="华文楷体" panose="02010600040101010101" pitchFamily="2" charset="-122"/>
              </a:rPr>
              <a:t>）。</a:t>
            </a:r>
            <a:endParaRPr lang="zh-CN" altLang="en-US" sz="2400" dirty="0">
              <a:latin typeface="华文楷体" panose="02010600040101010101" pitchFamily="2" charset="-122"/>
              <a:ea typeface="华文楷体" panose="02010600040101010101" pitchFamily="2" charset="-122"/>
            </a:endParaRPr>
          </a:p>
        </p:txBody>
      </p:sp>
      <p:pic>
        <p:nvPicPr>
          <p:cNvPr id="6" name="图形 5" descr="沙漏"/>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0854" y="868345"/>
            <a:ext cx="914400" cy="914400"/>
          </a:xfrm>
          <a:prstGeom prst="rect">
            <a:avLst/>
          </a:prstGeom>
          <a:effectLst>
            <a:outerShdw blurRad="76200" dist="12700" dir="8100000" sy="-23000" kx="800400" algn="br" rotWithShape="0">
              <a:prstClr val="black">
                <a:alpha val="69000"/>
              </a:prstClr>
            </a:outerShdw>
          </a:effectLst>
        </p:spPr>
      </p:pic>
      <p:sp>
        <p:nvSpPr>
          <p:cNvPr id="9" name="矩形 8"/>
          <p:cNvSpPr/>
          <p:nvPr/>
        </p:nvSpPr>
        <p:spPr>
          <a:xfrm>
            <a:off x="3837501" y="868345"/>
            <a:ext cx="4516997" cy="4861535"/>
          </a:xfrm>
          <a:prstGeom prst="rect">
            <a:avLst/>
          </a:prstGeom>
          <a:blipFill dpi="0" rotWithShape="1">
            <a:blip r:embed="rId4">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4" name="文本框 3"/>
          <p:cNvSpPr txBox="1"/>
          <p:nvPr/>
        </p:nvSpPr>
        <p:spPr>
          <a:xfrm>
            <a:off x="4715706" y="860644"/>
            <a:ext cx="3961795" cy="769441"/>
          </a:xfrm>
          <a:prstGeom prst="rect">
            <a:avLst/>
          </a:prstGeom>
          <a:noFill/>
        </p:spPr>
        <p:txBody>
          <a:bodyPr wrap="square">
            <a:spAutoFit/>
          </a:bodyPr>
          <a:lstStyle/>
          <a:p>
            <a:pPr marL="723900" marR="0" lvl="0" indent="-723900" algn="l" defTabSz="914400" rtl="0" eaLnBrk="1" fontAlgn="auto" latinLnBrk="0" hangingPunct="1">
              <a:lnSpc>
                <a:spcPct val="100000"/>
              </a:lnSpc>
              <a:spcBef>
                <a:spcPct val="0"/>
              </a:spcBef>
              <a:spcAft>
                <a:spcPts val="0"/>
              </a:spcAft>
              <a:buClrTx/>
              <a:buSzTx/>
              <a:buFontTx/>
              <a:buNone/>
              <a:defRPr/>
            </a:pPr>
            <a:r>
              <a:rPr kumimoji="0" lang="zh-CN" altLang="en-US" sz="440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mj-cs"/>
              </a:rPr>
              <a:t>摘要（</a:t>
            </a:r>
            <a:r>
              <a:rPr kumimoji="0" lang="en-US" altLang="zh-CN" sz="440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mj-cs"/>
              </a:rPr>
              <a:t>10</a:t>
            </a:r>
            <a:r>
              <a:rPr kumimoji="0" lang="zh-CN" altLang="en-US" sz="440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mj-cs"/>
              </a:rPr>
              <a:t>分）</a:t>
            </a:r>
            <a:endParaRPr kumimoji="0" lang="zh-CN" altLang="en-US" sz="440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mj-cs"/>
            </a:endParaRPr>
          </a:p>
        </p:txBody>
      </p:sp>
      <p:sp>
        <p:nvSpPr>
          <p:cNvPr id="5" name="Rectangle 3"/>
          <p:cNvSpPr>
            <a:spLocks noGrp="1" noChangeArrowheads="1"/>
          </p:cNvSpPr>
          <p:nvPr/>
        </p:nvSpPr>
        <p:spPr>
          <a:xfrm>
            <a:off x="593724" y="1691641"/>
            <a:ext cx="11004551" cy="4556125"/>
          </a:xfrm>
          <a:prstGeom prst="rect">
            <a:avLst/>
          </a:prstGeom>
        </p:spPr>
        <p:txBody>
          <a:bodyPr vert="horz" wrap="square" lIns="91440" tIns="45720" rIns="91440" bIns="45720" numCol="1" rtlCol="0" anchor="t" anchorCtr="0" compatLnSpc="1">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marR="0" lvl="0" indent="-283210" algn="l" defTabSz="914400" rtl="0" eaLnBrk="1" fontAlgn="auto" latinLnBrk="0" hangingPunct="1">
              <a:lnSpc>
                <a:spcPct val="90000"/>
              </a:lnSpc>
              <a:spcBef>
                <a:spcPts val="600"/>
              </a:spcBef>
              <a:spcAft>
                <a:spcPts val="0"/>
              </a:spcAft>
              <a:buClr>
                <a:schemeClr val="accent1"/>
              </a:buClr>
              <a:buSzPct val="80000"/>
              <a:buFont typeface="Wingdings 2" panose="05020102010507070707"/>
              <a:buChar char=""/>
              <a:defRPr/>
            </a:pPr>
            <a:r>
              <a:rPr kumimoji="0" lang="zh-CN" altLang="en-US" b="0" i="0" u="none" strike="noStrike" kern="1200" cap="none" spc="0" normalizeH="0" baseline="0" noProof="0" dirty="0">
                <a:ln>
                  <a:noFill/>
                </a:ln>
                <a:solidFill>
                  <a:srgbClr val="FF0000"/>
                </a:solidFill>
                <a:effectLst/>
                <a:uLnTx/>
                <a:uFillTx/>
                <a:latin typeface="+mn-lt"/>
                <a:ea typeface="+mn-ea"/>
                <a:cs typeface="+mn-cs"/>
              </a:rPr>
              <a:t>摘要内容 </a:t>
            </a: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a:p>
            <a:pPr marL="640080" marR="0" lvl="1" indent="-237490" algn="l" defTabSz="914400" rtl="0" eaLnBrk="1" fontAlgn="auto" latinLnBrk="0" hangingPunct="1">
              <a:lnSpc>
                <a:spcPct val="90000"/>
              </a:lnSpc>
              <a:spcBef>
                <a:spcPts val="550"/>
              </a:spcBef>
              <a:spcAft>
                <a:spcPts val="0"/>
              </a:spcAft>
              <a:buClr>
                <a:schemeClr val="accent1"/>
              </a:buClr>
              <a:buSzTx/>
              <a:buFont typeface="Verdana" panose="020B0604030504040204"/>
              <a:buChar char="◦"/>
              <a:defRPr/>
            </a:pPr>
            <a:r>
              <a:rPr kumimoji="0" lang="zh-CN" altLang="en-US" b="0" i="0" u="none" strike="noStrike" kern="1200" cap="none" spc="0" normalizeH="0" baseline="0" noProof="0" dirty="0">
                <a:ln>
                  <a:noFill/>
                </a:ln>
                <a:solidFill>
                  <a:schemeClr val="tx1"/>
                </a:solidFill>
                <a:effectLst/>
                <a:uLnTx/>
                <a:uFillTx/>
                <a:latin typeface="+mn-lt"/>
                <a:ea typeface="+mn-ea"/>
                <a:cs typeface="+mn-cs"/>
              </a:rPr>
              <a:t>所建立的模型类型 ，</a:t>
            </a:r>
            <a:endParaRPr kumimoji="0" lang="zh-CN" altLang="en-US" b="0" i="0" u="none" strike="noStrike" kern="1200" cap="none" spc="0" normalizeH="0" baseline="0" noProof="0" dirty="0">
              <a:ln>
                <a:noFill/>
              </a:ln>
              <a:solidFill>
                <a:schemeClr val="tx1"/>
              </a:solidFill>
              <a:effectLst/>
              <a:uLnTx/>
              <a:uFillTx/>
              <a:latin typeface="+mn-lt"/>
              <a:ea typeface="+mn-ea"/>
              <a:cs typeface="+mn-cs"/>
            </a:endParaRPr>
          </a:p>
          <a:p>
            <a:pPr marL="640080" marR="0" lvl="1" indent="-237490" algn="l" defTabSz="914400" rtl="0" eaLnBrk="1" fontAlgn="auto" latinLnBrk="0" hangingPunct="1">
              <a:lnSpc>
                <a:spcPct val="90000"/>
              </a:lnSpc>
              <a:spcBef>
                <a:spcPts val="550"/>
              </a:spcBef>
              <a:spcAft>
                <a:spcPts val="0"/>
              </a:spcAft>
              <a:buClr>
                <a:schemeClr val="accent1"/>
              </a:buClr>
              <a:buSzTx/>
              <a:buFont typeface="Verdana" panose="020B0604030504040204"/>
              <a:buChar char="◦"/>
              <a:defRPr/>
            </a:pPr>
            <a:r>
              <a:rPr kumimoji="0" lang="zh-CN" altLang="en-US" b="0" i="0" u="none" strike="noStrike" kern="1200" cap="none" spc="0" normalizeH="0" baseline="0" noProof="0" dirty="0">
                <a:ln>
                  <a:noFill/>
                </a:ln>
                <a:solidFill>
                  <a:schemeClr val="tx1"/>
                </a:solidFill>
                <a:effectLst/>
                <a:uLnTx/>
                <a:uFillTx/>
                <a:latin typeface="+mn-lt"/>
                <a:ea typeface="+mn-ea"/>
                <a:cs typeface="+mn-cs"/>
              </a:rPr>
              <a:t>建模的思想、方法，模型特点 ，</a:t>
            </a:r>
            <a:endParaRPr kumimoji="0" lang="zh-CN" altLang="en-US" b="0" i="0" u="none" strike="noStrike" kern="1200" cap="none" spc="0" normalizeH="0" baseline="0" noProof="0" dirty="0">
              <a:ln>
                <a:noFill/>
              </a:ln>
              <a:solidFill>
                <a:schemeClr val="tx1"/>
              </a:solidFill>
              <a:effectLst/>
              <a:uLnTx/>
              <a:uFillTx/>
              <a:latin typeface="+mn-lt"/>
              <a:ea typeface="+mn-ea"/>
              <a:cs typeface="+mn-cs"/>
            </a:endParaRPr>
          </a:p>
          <a:p>
            <a:pPr marL="640080" marR="0" lvl="1" indent="-237490" algn="l" defTabSz="914400" rtl="0" eaLnBrk="1" fontAlgn="auto" latinLnBrk="0" hangingPunct="1">
              <a:lnSpc>
                <a:spcPct val="90000"/>
              </a:lnSpc>
              <a:spcBef>
                <a:spcPts val="550"/>
              </a:spcBef>
              <a:spcAft>
                <a:spcPts val="0"/>
              </a:spcAft>
              <a:buClr>
                <a:schemeClr val="accent1"/>
              </a:buClr>
              <a:buSzTx/>
              <a:buFont typeface="Verdana" panose="020B0604030504040204"/>
              <a:buChar char="◦"/>
              <a:defRPr/>
            </a:pPr>
            <a:r>
              <a:rPr kumimoji="0" lang="zh-CN" altLang="en-US" b="0" i="0" u="none" strike="noStrike" kern="1200" cap="none" spc="0" normalizeH="0" baseline="0" noProof="0" dirty="0">
                <a:ln>
                  <a:noFill/>
                </a:ln>
                <a:solidFill>
                  <a:schemeClr val="tx1"/>
                </a:solidFill>
                <a:effectLst/>
                <a:uLnTx/>
                <a:uFillTx/>
                <a:latin typeface="+mn-lt"/>
                <a:ea typeface="+mn-ea"/>
                <a:cs typeface="+mn-cs"/>
              </a:rPr>
              <a:t>模型求解算法思想，解法特色 ，</a:t>
            </a:r>
            <a:endParaRPr kumimoji="0" lang="zh-CN" altLang="en-US" b="0" i="0" u="none" strike="noStrike" kern="1200" cap="none" spc="0" normalizeH="0" baseline="0" noProof="0" dirty="0">
              <a:ln>
                <a:noFill/>
              </a:ln>
              <a:solidFill>
                <a:schemeClr val="tx1"/>
              </a:solidFill>
              <a:effectLst/>
              <a:uLnTx/>
              <a:uFillTx/>
              <a:latin typeface="+mn-lt"/>
              <a:ea typeface="+mn-ea"/>
              <a:cs typeface="+mn-cs"/>
            </a:endParaRPr>
          </a:p>
          <a:p>
            <a:pPr marL="640080" marR="0" lvl="1" indent="-237490" algn="l" defTabSz="914400" rtl="0" eaLnBrk="1" fontAlgn="auto" latinLnBrk="0" hangingPunct="1">
              <a:lnSpc>
                <a:spcPct val="90000"/>
              </a:lnSpc>
              <a:spcBef>
                <a:spcPts val="550"/>
              </a:spcBef>
              <a:spcAft>
                <a:spcPts val="0"/>
              </a:spcAft>
              <a:buClr>
                <a:schemeClr val="accent1"/>
              </a:buClr>
              <a:buSzTx/>
              <a:buFont typeface="Verdana" panose="020B0604030504040204"/>
              <a:buChar char="◦"/>
              <a:defRPr/>
            </a:pPr>
            <a:r>
              <a:rPr kumimoji="0" lang="zh-CN" altLang="en-US" b="0" i="0" u="none" strike="noStrike" kern="1200" cap="none" spc="0" normalizeH="0" baseline="0" noProof="0" dirty="0">
                <a:ln>
                  <a:noFill/>
                </a:ln>
                <a:solidFill>
                  <a:schemeClr val="tx1"/>
                </a:solidFill>
                <a:effectLst/>
                <a:uLnTx/>
                <a:uFillTx/>
                <a:latin typeface="+mn-lt"/>
                <a:ea typeface="+mn-ea"/>
                <a:cs typeface="+mn-cs"/>
              </a:rPr>
              <a:t>问题中所要求的主要数值结果，或定性结论 ，</a:t>
            </a:r>
            <a:endParaRPr kumimoji="0" lang="zh-CN" altLang="en-US" b="0" i="0" u="none" strike="noStrike" kern="1200" cap="none" spc="0" normalizeH="0" baseline="0" noProof="0" dirty="0">
              <a:ln>
                <a:noFill/>
              </a:ln>
              <a:solidFill>
                <a:schemeClr val="tx1"/>
              </a:solidFill>
              <a:effectLst/>
              <a:uLnTx/>
              <a:uFillTx/>
              <a:latin typeface="+mn-lt"/>
              <a:ea typeface="+mn-ea"/>
              <a:cs typeface="+mn-cs"/>
            </a:endParaRPr>
          </a:p>
          <a:p>
            <a:pPr marL="640080" marR="0" lvl="1" indent="-237490" algn="l" defTabSz="914400" rtl="0" eaLnBrk="1" fontAlgn="auto" latinLnBrk="0" hangingPunct="1">
              <a:lnSpc>
                <a:spcPct val="90000"/>
              </a:lnSpc>
              <a:spcBef>
                <a:spcPts val="550"/>
              </a:spcBef>
              <a:spcAft>
                <a:spcPts val="0"/>
              </a:spcAft>
              <a:buClr>
                <a:schemeClr val="accent1"/>
              </a:buClr>
              <a:buSzTx/>
              <a:buFont typeface="Verdana" panose="020B0604030504040204"/>
              <a:buChar char="◦"/>
              <a:defRPr/>
            </a:pPr>
            <a:r>
              <a:rPr kumimoji="0" lang="zh-CN" altLang="en-US" b="0" i="0" u="none" strike="noStrike" kern="1200" cap="none" spc="0" normalizeH="0" baseline="0" noProof="0" dirty="0">
                <a:ln>
                  <a:noFill/>
                </a:ln>
                <a:solidFill>
                  <a:schemeClr val="tx1"/>
                </a:solidFill>
                <a:effectLst/>
                <a:uLnTx/>
                <a:uFillTx/>
                <a:latin typeface="+mn-lt"/>
                <a:ea typeface="+mn-ea"/>
                <a:cs typeface="+mn-cs"/>
              </a:rPr>
              <a:t>模型优点，模型自我评价 。</a:t>
            </a:r>
            <a:endParaRPr kumimoji="0" lang="zh-CN" altLang="en-US" b="0" i="0" u="none" strike="noStrike" kern="1200" cap="none" spc="0" normalizeH="0" baseline="0" noProof="0" dirty="0">
              <a:ln>
                <a:noFill/>
              </a:ln>
              <a:solidFill>
                <a:schemeClr val="tx1"/>
              </a:solidFill>
              <a:effectLst/>
              <a:uLnTx/>
              <a:uFillTx/>
              <a:latin typeface="+mn-lt"/>
              <a:ea typeface="+mn-ea"/>
              <a:cs typeface="+mn-cs"/>
            </a:endParaRPr>
          </a:p>
          <a:p>
            <a:pPr marL="365760" marR="0" lvl="0" indent="-283210" algn="l" defTabSz="914400" rtl="0" eaLnBrk="1" fontAlgn="auto" latinLnBrk="0" hangingPunct="1">
              <a:lnSpc>
                <a:spcPct val="90000"/>
              </a:lnSpc>
              <a:spcBef>
                <a:spcPts val="600"/>
              </a:spcBef>
              <a:spcAft>
                <a:spcPts val="0"/>
              </a:spcAft>
              <a:buClr>
                <a:schemeClr val="accent1"/>
              </a:buClr>
              <a:buSzPct val="80000"/>
              <a:buFont typeface="Wingdings 2" panose="05020102010507070707"/>
              <a:buChar char=""/>
              <a:defRPr/>
            </a:pPr>
            <a:r>
              <a:rPr kumimoji="0" lang="zh-CN" altLang="en-US" b="0" i="0" u="none" strike="noStrike" kern="1200" cap="none" spc="0" normalizeH="0" baseline="0" noProof="0" dirty="0">
                <a:ln>
                  <a:noFill/>
                </a:ln>
                <a:solidFill>
                  <a:srgbClr val="FF0000"/>
                </a:solidFill>
                <a:effectLst/>
                <a:uLnTx/>
                <a:uFillTx/>
                <a:latin typeface="+mn-lt"/>
                <a:ea typeface="+mn-ea"/>
                <a:cs typeface="+mn-cs"/>
              </a:rPr>
              <a:t>摘要要点 </a:t>
            </a:r>
            <a:endParaRPr kumimoji="0" lang="zh-CN" altLang="en-US" b="0" i="0" u="none" strike="noStrike" kern="1200" cap="none" spc="0" normalizeH="0" baseline="0" noProof="0" dirty="0">
              <a:ln>
                <a:noFill/>
              </a:ln>
              <a:solidFill>
                <a:srgbClr val="FF0000"/>
              </a:solidFill>
              <a:effectLst/>
              <a:uLnTx/>
              <a:uFillTx/>
              <a:latin typeface="+mn-lt"/>
              <a:ea typeface="+mn-ea"/>
              <a:cs typeface="+mn-cs"/>
            </a:endParaRPr>
          </a:p>
          <a:p>
            <a:pPr marL="640080" marR="0" lvl="1" indent="-237490" algn="l" defTabSz="914400" rtl="0" eaLnBrk="1" fontAlgn="auto" latinLnBrk="0" hangingPunct="1">
              <a:lnSpc>
                <a:spcPct val="90000"/>
              </a:lnSpc>
              <a:spcBef>
                <a:spcPts val="550"/>
              </a:spcBef>
              <a:spcAft>
                <a:spcPts val="0"/>
              </a:spcAft>
              <a:buClr>
                <a:schemeClr val="accent1"/>
              </a:buClr>
              <a:buSzTx/>
              <a:buFont typeface="Verdana" panose="020B0604030504040204"/>
              <a:buChar char="◦"/>
              <a:defRPr/>
            </a:pPr>
            <a:r>
              <a:rPr kumimoji="0" lang="zh-CN" altLang="en-US" b="0" i="0" u="none" strike="noStrike" kern="1200" cap="none" spc="0" normalizeH="0" baseline="0" noProof="0" dirty="0">
                <a:ln>
                  <a:noFill/>
                </a:ln>
                <a:solidFill>
                  <a:schemeClr val="tx1"/>
                </a:solidFill>
                <a:effectLst/>
                <a:uLnTx/>
                <a:uFillTx/>
                <a:latin typeface="+mn-lt"/>
                <a:ea typeface="+mn-ea"/>
                <a:cs typeface="+mn-cs"/>
              </a:rPr>
              <a:t>准确、简明、流畅、层次分明、突出问题结果、突出特色和创新点 。</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210" algn="l" defTabSz="914400" rtl="0" eaLnBrk="1" fontAlgn="auto" latinLnBrk="0" hangingPunct="1">
              <a:lnSpc>
                <a:spcPct val="90000"/>
              </a:lnSpc>
              <a:spcBef>
                <a:spcPts val="600"/>
              </a:spcBef>
              <a:spcAft>
                <a:spcPts val="0"/>
              </a:spcAft>
              <a:buClr>
                <a:schemeClr val="accent1"/>
              </a:buClr>
              <a:buSzPct val="80000"/>
              <a:buFont typeface="Wingdings 2" panose="05020102010507070707"/>
              <a:buChar char=""/>
              <a:defRPr/>
            </a:pPr>
            <a:r>
              <a:rPr kumimoji="0" lang="zh-CN" altLang="en-US" b="0" i="0" u="none" strike="noStrike" kern="1200" cap="none" spc="0" normalizeH="0" baseline="0" noProof="0" dirty="0">
                <a:ln>
                  <a:noFill/>
                </a:ln>
                <a:solidFill>
                  <a:srgbClr val="FF0000"/>
                </a:solidFill>
                <a:effectLst/>
                <a:uLnTx/>
                <a:uFillTx/>
                <a:latin typeface="+mn-lt"/>
                <a:ea typeface="+mn-ea"/>
                <a:cs typeface="+mn-cs"/>
              </a:rPr>
              <a:t>摘要分量</a:t>
            </a: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a:p>
            <a:pPr marL="640080" marR="0" lvl="1" indent="-237490" algn="l" defTabSz="914400" rtl="0" eaLnBrk="1" fontAlgn="auto" latinLnBrk="0" hangingPunct="1">
              <a:lnSpc>
                <a:spcPct val="90000"/>
              </a:lnSpc>
              <a:spcBef>
                <a:spcPts val="550"/>
              </a:spcBef>
              <a:spcAft>
                <a:spcPts val="0"/>
              </a:spcAft>
              <a:buClr>
                <a:schemeClr val="accent1"/>
              </a:buClr>
              <a:buSzTx/>
              <a:buFont typeface="Verdana" panose="020B0604030504040204"/>
              <a:buChar char="◦"/>
              <a:defRPr/>
            </a:pPr>
            <a:r>
              <a:rPr kumimoji="0" lang="zh-CN" altLang="en-US" b="0" i="0" u="none" strike="noStrike" kern="1200" cap="none" spc="0" normalizeH="0" baseline="0" noProof="0" dirty="0">
                <a:ln>
                  <a:noFill/>
                </a:ln>
                <a:solidFill>
                  <a:schemeClr val="tx1"/>
                </a:solidFill>
                <a:effectLst/>
                <a:uLnTx/>
                <a:uFillTx/>
                <a:latin typeface="+mn-lt"/>
                <a:ea typeface="+mn-ea"/>
                <a:cs typeface="+mn-cs"/>
              </a:rPr>
              <a:t>摘要、论文整体结构、论文概貌是省级和国家级论文评阅优劣及初审淘汰的关键部分 。</a:t>
            </a:r>
            <a:endParaRPr kumimoji="0" lang="zh-CN" altLang="en-US" b="0" i="0" u="none" strike="noStrike" kern="1200" cap="none" spc="0" normalizeH="0" baseline="0" noProof="0" dirty="0">
              <a:ln>
                <a:noFill/>
              </a:ln>
              <a:solidFill>
                <a:schemeClr val="tx1"/>
              </a:solidFill>
              <a:effectLst/>
              <a:uLnTx/>
              <a:uFillTx/>
              <a:latin typeface="+mn-lt"/>
              <a:ea typeface="+mn-ea"/>
              <a:cs typeface="+mn-cs"/>
            </a:endParaRPr>
          </a:p>
          <a:p>
            <a:pPr marL="640080" marR="0" lvl="1" indent="-237490" algn="l" defTabSz="914400" rtl="0" eaLnBrk="1" fontAlgn="auto" latinLnBrk="0" hangingPunct="1">
              <a:lnSpc>
                <a:spcPct val="90000"/>
              </a:lnSpc>
              <a:spcBef>
                <a:spcPts val="550"/>
              </a:spcBef>
              <a:spcAft>
                <a:spcPts val="0"/>
              </a:spcAft>
              <a:buClr>
                <a:schemeClr val="accent1"/>
              </a:buClr>
              <a:buSzTx/>
              <a:buFont typeface="Verdana" panose="020B0604030504040204"/>
              <a:buChar char="◦"/>
              <a:defRPr/>
            </a:pP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矩形 6"/>
          <p:cNvSpPr/>
          <p:nvPr/>
        </p:nvSpPr>
        <p:spPr>
          <a:xfrm>
            <a:off x="3837500" y="860644"/>
            <a:ext cx="4516997" cy="4861535"/>
          </a:xfrm>
          <a:prstGeom prst="rect">
            <a:avLst/>
          </a:prstGeom>
          <a:blipFill dpi="0" rotWithShape="1">
            <a:blip r:embed="rId1">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形 7" descr="剧本"/>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7701" y="725610"/>
            <a:ext cx="1112970" cy="1112970"/>
          </a:xfrm>
          <a:prstGeom prst="rect">
            <a:avLst/>
          </a:prstGeom>
          <a:effectLst>
            <a:reflection stA="72000" endPos="65000" dist="50800" dir="5400000" sy="-100000" algn="bl" rotWithShape="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667341" y="5969000"/>
            <a:ext cx="1600200" cy="279400"/>
          </a:xfrm>
        </p:spPr>
        <p:txBody>
          <a:bodyPr/>
          <a:lstStyle/>
          <a:p>
            <a:pPr rtl="0"/>
            <a:fld id="{4910A522-F0F5-43AE-870D-B1652467F5E7}" type="datetime1">
              <a:rPr lang="zh-CN" altLang="en-US" smtClean="0"/>
            </a:fld>
            <a:endParaRPr lang="en-US" dirty="0"/>
          </a:p>
        </p:txBody>
      </p:sp>
      <p:grpSp>
        <p:nvGrpSpPr>
          <p:cNvPr id="5" name="Group 4"/>
          <p:cNvGrpSpPr>
            <a:grpSpLocks noChangeAspect="1"/>
          </p:cNvGrpSpPr>
          <p:nvPr/>
        </p:nvGrpSpPr>
        <p:grpSpPr bwMode="auto">
          <a:xfrm>
            <a:off x="596900" y="1441745"/>
            <a:ext cx="13099609" cy="5052083"/>
            <a:chOff x="-240" y="931"/>
            <a:chExt cx="8414" cy="3245"/>
          </a:xfrm>
        </p:grpSpPr>
        <p:sp>
          <p:nvSpPr>
            <p:cNvPr id="6" name="AutoShape 3"/>
            <p:cNvSpPr>
              <a:spLocks noChangeAspect="1" noChangeArrowheads="1" noTextEdit="1"/>
            </p:cNvSpPr>
            <p:nvPr/>
          </p:nvSpPr>
          <p:spPr bwMode="auto">
            <a:xfrm>
              <a:off x="-240" y="931"/>
              <a:ext cx="7702" cy="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Rectangle 5"/>
            <p:cNvSpPr>
              <a:spLocks noChangeArrowheads="1"/>
            </p:cNvSpPr>
            <p:nvPr/>
          </p:nvSpPr>
          <p:spPr bwMode="auto">
            <a:xfrm>
              <a:off x="-173" y="946"/>
              <a:ext cx="21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300" b="0" i="0" u="none" strike="noStrike" cap="none" normalizeH="0" baseline="0">
                  <a:ln>
                    <a:noFill/>
                  </a:ln>
                  <a:solidFill>
                    <a:srgbClr val="000000"/>
                  </a:solidFill>
                  <a:effectLst/>
                  <a:latin typeface="Arial" panose="020B060402020202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5" y="1170"/>
              <a:ext cx="105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200" b="1" i="0" u="none" strike="noStrike" cap="none" normalizeH="0" baseline="0" dirty="0">
                  <a:ln>
                    <a:noFill/>
                  </a:ln>
                  <a:solidFill>
                    <a:srgbClr val="FF0000"/>
                  </a:solidFill>
                  <a:effectLst/>
                  <a:latin typeface="+mn-ea"/>
                </a:rPr>
                <a:t>问题</a:t>
              </a:r>
              <a:r>
                <a:rPr kumimoji="0" lang="zh-CN" altLang="zh-CN" sz="3200" b="1" i="0" u="none" strike="noStrike" cap="none" normalizeH="0" baseline="0" dirty="0">
                  <a:ln>
                    <a:noFill/>
                  </a:ln>
                  <a:solidFill>
                    <a:srgbClr val="FF0000"/>
                  </a:solidFill>
                  <a:effectLst/>
                  <a:latin typeface="方正舒体" panose="02010601030101010101" pitchFamily="2" charset="-122"/>
                  <a:ea typeface="方正舒体" panose="02010601030101010101" pitchFamily="2" charset="-122"/>
                </a:rPr>
                <a:t>重述</a:t>
              </a:r>
              <a:endParaRPr kumimoji="0" lang="zh-CN" altLang="zh-CN" sz="3200" b="1" i="0" u="none" strike="noStrike" cap="none" normalizeH="0" baseline="0" dirty="0">
                <a:ln>
                  <a:noFill/>
                </a:ln>
                <a:solidFill>
                  <a:srgbClr val="FF0000"/>
                </a:solidFill>
                <a:effectLst/>
                <a:latin typeface="方正舒体" panose="02010601030101010101" pitchFamily="2" charset="-122"/>
                <a:ea typeface="方正舒体" panose="02010601030101010101" pitchFamily="2" charset="-122"/>
              </a:endParaRPr>
            </a:p>
          </p:txBody>
        </p:sp>
        <p:sp>
          <p:nvSpPr>
            <p:cNvPr id="9" name="Rectangle 7"/>
            <p:cNvSpPr>
              <a:spLocks noChangeArrowheads="1"/>
            </p:cNvSpPr>
            <p:nvPr/>
          </p:nvSpPr>
          <p:spPr bwMode="auto">
            <a:xfrm>
              <a:off x="1058" y="1170"/>
              <a:ext cx="5403"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i="0" u="none" strike="noStrike" cap="none" normalizeH="0" baseline="0" dirty="0">
                  <a:ln>
                    <a:noFill/>
                  </a:ln>
                  <a:solidFill>
                    <a:srgbClr val="000000"/>
                  </a:solidFill>
                  <a:effectLst/>
                  <a:latin typeface="+mn-ea"/>
                </a:rPr>
                <a:t>  </a:t>
              </a:r>
              <a:r>
                <a:rPr kumimoji="0" lang="zh-CN" altLang="zh-CN" sz="320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rPr>
                <a:t>简单清楚地阐述问题的背景、条件和要求，不</a:t>
              </a:r>
              <a:endParaRPr kumimoji="0" lang="zh-CN" altLang="zh-CN" sz="320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20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rPr>
                <a:t> </a:t>
              </a:r>
              <a:r>
                <a:rPr kumimoji="0" lang="en-US" altLang="zh-CN" sz="320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rPr>
                <a:t>   </a:t>
              </a:r>
              <a:r>
                <a:rPr kumimoji="0" lang="zh-CN" altLang="zh-CN" sz="320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rPr>
                <a:t>是拷贝</a:t>
              </a:r>
              <a:r>
                <a:rPr lang="zh-CN" altLang="zh-CN" sz="3200" dirty="0">
                  <a:ln>
                    <a:noFill/>
                  </a:ln>
                  <a:solidFill>
                    <a:srgbClr val="000000"/>
                  </a:solidFill>
                  <a:effectLst/>
                  <a:latin typeface="华文楷体" panose="02010600040101010101" pitchFamily="2" charset="-122"/>
                  <a:ea typeface="华文楷体" panose="02010600040101010101" pitchFamily="2" charset="-122"/>
                  <a:sym typeface="+mn-ea"/>
                </a:rPr>
                <a:t>题目。</a:t>
              </a:r>
              <a:endParaRPr kumimoji="0" lang="zh-CN" altLang="zh-CN" sz="320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3200" i="0" u="none" strike="noStrike" cap="none" normalizeH="0" baseline="0" dirty="0">
                <a:ln>
                  <a:noFill/>
                </a:ln>
                <a:solidFill>
                  <a:schemeClr val="tx1"/>
                </a:solidFill>
                <a:effectLst/>
                <a:latin typeface="+mn-ea"/>
              </a:endParaRPr>
            </a:p>
          </p:txBody>
        </p:sp>
        <p:sp>
          <p:nvSpPr>
            <p:cNvPr id="10" name="Rectangle 8"/>
            <p:cNvSpPr>
              <a:spLocks noChangeArrowheads="1"/>
            </p:cNvSpPr>
            <p:nvPr/>
          </p:nvSpPr>
          <p:spPr bwMode="auto">
            <a:xfrm>
              <a:off x="77" y="1219"/>
              <a:ext cx="8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9"/>
            <p:cNvSpPr>
              <a:spLocks noChangeArrowheads="1"/>
            </p:cNvSpPr>
            <p:nvPr/>
          </p:nvSpPr>
          <p:spPr bwMode="auto">
            <a:xfrm>
              <a:off x="-173" y="1613"/>
              <a:ext cx="21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300" b="0" i="0" u="none" strike="noStrike" cap="none" normalizeH="0" baseline="0">
                  <a:ln>
                    <a:noFill/>
                  </a:ln>
                  <a:solidFill>
                    <a:srgbClr val="000000"/>
                  </a:solidFill>
                  <a:effectLst/>
                  <a:latin typeface="Arial" panose="020B060402020202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24" y="1975"/>
              <a:ext cx="108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200" b="1" i="0" u="none" strike="noStrike" cap="none" normalizeH="0" baseline="0" dirty="0">
                  <a:ln>
                    <a:noFill/>
                  </a:ln>
                  <a:solidFill>
                    <a:srgbClr val="FF0000"/>
                  </a:solidFill>
                  <a:effectLst/>
                  <a:latin typeface="方正舒体" panose="02010601030101010101" pitchFamily="2" charset="-122"/>
                  <a:ea typeface="方正舒体" panose="02010601030101010101" pitchFamily="2" charset="-122"/>
                </a:rPr>
                <a:t>模型假设</a:t>
              </a:r>
              <a:endParaRPr kumimoji="0" lang="zh-CN" altLang="zh-CN" sz="3200" b="1" i="0" u="none" strike="noStrike" cap="none" normalizeH="0" baseline="0" dirty="0">
                <a:ln>
                  <a:noFill/>
                </a:ln>
                <a:solidFill>
                  <a:srgbClr val="FF0000"/>
                </a:solidFill>
                <a:effectLst/>
                <a:latin typeface="方正舒体" panose="02010601030101010101" pitchFamily="2" charset="-122"/>
                <a:ea typeface="方正舒体" panose="02010601030101010101" pitchFamily="2" charset="-122"/>
              </a:endParaRPr>
            </a:p>
          </p:txBody>
        </p:sp>
        <p:sp>
          <p:nvSpPr>
            <p:cNvPr id="13" name="Rectangle 11"/>
            <p:cNvSpPr>
              <a:spLocks noChangeArrowheads="1"/>
            </p:cNvSpPr>
            <p:nvPr/>
          </p:nvSpPr>
          <p:spPr bwMode="auto">
            <a:xfrm>
              <a:off x="1077" y="1973"/>
              <a:ext cx="5469"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0" i="0" u="none" strike="noStrike" cap="none" normalizeH="0" baseline="0" dirty="0">
                  <a:ln>
                    <a:noFill/>
                  </a:ln>
                  <a:solidFill>
                    <a:srgbClr val="000000"/>
                  </a:solidFill>
                  <a:effectLst/>
                  <a:latin typeface="方正舒体" panose="02010601030101010101" pitchFamily="2" charset="-122"/>
                  <a:ea typeface="方正舒体" panose="02010601030101010101" pitchFamily="2" charset="-122"/>
                  <a:cs typeface="方正舒体" panose="02010601030101010101" pitchFamily="2" charset="-122"/>
                </a:rPr>
                <a:t>  </a:t>
              </a:r>
              <a:r>
                <a:rPr kumimoji="0" lang="zh-CN" altLang="zh-CN" sz="3200"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目的是简化问题、明确问题、设定模型的适用</a:t>
              </a:r>
              <a:endParaRPr kumimoji="0" lang="zh-CN" altLang="zh-CN" sz="3200"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    </a:t>
              </a:r>
              <a:r>
                <a:rPr kumimoji="0" lang="zh-CN" altLang="zh-CN" sz="3200"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范围，</a:t>
              </a:r>
              <a:r>
                <a:rPr lang="zh-CN" altLang="zh-CN" sz="320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sym typeface="+mn-ea"/>
                </a:rPr>
                <a:t>且具有合理性</a:t>
              </a:r>
              <a:r>
                <a:rPr lang="zh-CN" altLang="en-US" sz="320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sym typeface="+mn-ea"/>
                </a:rPr>
                <a:t>。</a:t>
              </a:r>
              <a:endParaRPr kumimoji="0" lang="zh-CN" altLang="zh-CN" sz="3200"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endParaRPr>
            </a:p>
          </p:txBody>
        </p:sp>
        <p:sp>
          <p:nvSpPr>
            <p:cNvPr id="14" name="Rectangle 12"/>
            <p:cNvSpPr>
              <a:spLocks noChangeArrowheads="1"/>
            </p:cNvSpPr>
            <p:nvPr/>
          </p:nvSpPr>
          <p:spPr bwMode="auto">
            <a:xfrm>
              <a:off x="-5" y="1911"/>
              <a:ext cx="8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3"/>
            <p:cNvSpPr>
              <a:spLocks noChangeArrowheads="1"/>
            </p:cNvSpPr>
            <p:nvPr/>
          </p:nvSpPr>
          <p:spPr bwMode="auto">
            <a:xfrm>
              <a:off x="-173" y="2280"/>
              <a:ext cx="21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300" b="0" i="0" u="none" strike="noStrike" cap="none" normalizeH="0" baseline="0">
                  <a:ln>
                    <a:noFill/>
                  </a:ln>
                  <a:solidFill>
                    <a:srgbClr val="000000"/>
                  </a:solidFill>
                  <a:effectLst/>
                  <a:latin typeface="Arial" panose="020B060402020202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 name="Rectangle 14"/>
            <p:cNvSpPr>
              <a:spLocks noChangeArrowheads="1"/>
            </p:cNvSpPr>
            <p:nvPr/>
          </p:nvSpPr>
          <p:spPr bwMode="auto">
            <a:xfrm>
              <a:off x="-5" y="2833"/>
              <a:ext cx="108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200" b="1" i="0" u="none" strike="noStrike" cap="none" normalizeH="0" baseline="0" dirty="0">
                  <a:ln>
                    <a:noFill/>
                  </a:ln>
                  <a:solidFill>
                    <a:srgbClr val="FF0000"/>
                  </a:solidFill>
                  <a:effectLst/>
                  <a:latin typeface="方正舒体" panose="02010601030101010101" pitchFamily="2" charset="-122"/>
                  <a:ea typeface="方正舒体" panose="02010601030101010101" pitchFamily="2" charset="-122"/>
                </a:rPr>
                <a:t>符号说明</a:t>
              </a:r>
              <a:endParaRPr kumimoji="0" lang="zh-CN" altLang="zh-CN" sz="3200" b="1" i="0" u="none" strike="noStrike" cap="none" normalizeH="0" baseline="0" dirty="0">
                <a:ln>
                  <a:noFill/>
                </a:ln>
                <a:solidFill>
                  <a:srgbClr val="FF0000"/>
                </a:solidFill>
                <a:effectLst/>
                <a:latin typeface="方正舒体" panose="02010601030101010101" pitchFamily="2" charset="-122"/>
                <a:ea typeface="方正舒体" panose="02010601030101010101" pitchFamily="2" charset="-122"/>
              </a:endParaRPr>
            </a:p>
          </p:txBody>
        </p:sp>
        <p:sp>
          <p:nvSpPr>
            <p:cNvPr id="17" name="Rectangle 15"/>
            <p:cNvSpPr>
              <a:spLocks noChangeArrowheads="1"/>
            </p:cNvSpPr>
            <p:nvPr/>
          </p:nvSpPr>
          <p:spPr bwMode="auto">
            <a:xfrm>
              <a:off x="1077" y="2834"/>
              <a:ext cx="549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3300" dirty="0">
                  <a:solidFill>
                    <a:srgbClr val="000000"/>
                  </a:solidFill>
                  <a:latin typeface="楷体" panose="02010609060101010101" pitchFamily="49" charset="-122"/>
                  <a:ea typeface="楷体" panose="02010609060101010101" pitchFamily="49" charset="-122"/>
                  <a:cs typeface="方正舒体" panose="02010601030101010101" pitchFamily="2" charset="-122"/>
                </a:rPr>
                <a:t> </a:t>
              </a:r>
              <a:r>
                <a:rPr kumimoji="0" lang="zh-CN" altLang="zh-CN" sz="3200"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主要符号说明不能少，部分仅限于某一部分内</a:t>
              </a:r>
              <a:endParaRPr kumimoji="0" lang="zh-CN" altLang="zh-CN" sz="3200"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    </a:t>
              </a:r>
              <a:r>
                <a:rPr kumimoji="0" lang="zh-CN" altLang="zh-CN" sz="3200"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容的可</a:t>
              </a:r>
              <a:r>
                <a:rPr lang="zh-CN" altLang="zh-CN" sz="320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sym typeface="+mn-ea"/>
                </a:rPr>
                <a:t>在相应处进行说明，切忌没有说明的符</a:t>
              </a:r>
              <a:endParaRPr lang="zh-CN" altLang="zh-CN" sz="320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sym typeface="+mn-ea"/>
              </a:endParaRPr>
            </a:p>
            <a:p>
              <a:pPr marL="0" marR="0" lvl="0" indent="0" algn="l" defTabSz="914400" rtl="0" eaLnBrk="0" fontAlgn="base" latinLnBrk="0" hangingPunct="0">
                <a:lnSpc>
                  <a:spcPct val="100000"/>
                </a:lnSpc>
                <a:spcBef>
                  <a:spcPct val="0"/>
                </a:spcBef>
                <a:spcAft>
                  <a:spcPct val="0"/>
                </a:spcAft>
                <a:buClrTx/>
                <a:buSzTx/>
                <a:buFontTx/>
                <a:buNone/>
              </a:pPr>
              <a:r>
                <a:rPr lang="zh-CN" altLang="zh-CN" sz="320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sym typeface="+mn-ea"/>
                </a:rPr>
                <a:t> </a:t>
              </a:r>
              <a:r>
                <a:rPr lang="en-US" altLang="zh-CN" sz="320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sym typeface="+mn-ea"/>
                </a:rPr>
                <a:t>   </a:t>
              </a:r>
              <a:r>
                <a:rPr lang="zh-CN" altLang="zh-CN" sz="3200" dirty="0">
                  <a:ln>
                    <a:noFill/>
                  </a:ln>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sym typeface="+mn-ea"/>
                </a:rPr>
                <a:t>号出现在论文中。</a:t>
              </a:r>
              <a:endParaRPr kumimoji="0" lang="zh-CN" altLang="zh-CN" sz="3200"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方正舒体" panose="02010601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3200" b="0" i="0" u="none" strike="noStrike" cap="none" normalizeH="0" baseline="0" dirty="0">
                <a:ln>
                  <a:noFill/>
                </a:ln>
                <a:solidFill>
                  <a:srgbClr val="000000"/>
                </a:solidFill>
                <a:effectLst/>
                <a:latin typeface="方正舒体" panose="02010601030101010101" pitchFamily="2" charset="-122"/>
                <a:ea typeface="方正舒体" panose="02010601030101010101" pitchFamily="2" charset="-122"/>
                <a:cs typeface="方正舒体" panose="02010601030101010101" pitchFamily="2" charset="-122"/>
              </a:endParaRPr>
            </a:p>
          </p:txBody>
        </p:sp>
        <p:sp>
          <p:nvSpPr>
            <p:cNvPr id="18" name="Rectangle 16"/>
            <p:cNvSpPr>
              <a:spLocks noChangeArrowheads="1"/>
            </p:cNvSpPr>
            <p:nvPr/>
          </p:nvSpPr>
          <p:spPr bwMode="auto">
            <a:xfrm>
              <a:off x="-5" y="2578"/>
              <a:ext cx="8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Rectangle 17"/>
            <p:cNvSpPr>
              <a:spLocks noChangeArrowheads="1"/>
            </p:cNvSpPr>
            <p:nvPr/>
          </p:nvSpPr>
          <p:spPr bwMode="auto">
            <a:xfrm rot="1140000">
              <a:off x="6472" y="2812"/>
              <a:ext cx="170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300" b="0" i="0" u="none" strike="noStrike" cap="none" normalizeH="0" baseline="0">
                  <a:ln>
                    <a:noFill/>
                  </a:ln>
                  <a:solidFill>
                    <a:srgbClr val="000000"/>
                  </a:solidFill>
                  <a:effectLst/>
                  <a:latin typeface="楷体" panose="02010609060101010101" pitchFamily="49" charset="-122"/>
                  <a:ea typeface="楷体" panose="02010609060101010101" pitchFamily="49"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4" name="文本框 3"/>
          <p:cNvSpPr txBox="1"/>
          <p:nvPr/>
        </p:nvSpPr>
        <p:spPr>
          <a:xfrm>
            <a:off x="1884196" y="727228"/>
            <a:ext cx="8975080" cy="769441"/>
          </a:xfrm>
          <a:prstGeom prst="rect">
            <a:avLst/>
          </a:prstGeom>
          <a:noFill/>
        </p:spPr>
        <p:txBody>
          <a:bodyPr wrap="square" rtlCol="0">
            <a:spAutoFit/>
          </a:bodyPr>
          <a:lstStyle/>
          <a:p>
            <a:pPr algn="ctr"/>
            <a:r>
              <a:rPr lang="zh-CN" altLang="en-US" sz="4400" dirty="0">
                <a:latin typeface="华文隶书" panose="02010800040101010101" pitchFamily="2" charset="-122"/>
                <a:ea typeface="华文隶书" panose="02010800040101010101" pitchFamily="2" charset="-122"/>
              </a:rPr>
              <a:t>问题重设，模型假设，符号说明</a:t>
            </a:r>
            <a:endParaRPr lang="zh-CN" altLang="en-US" sz="4400" dirty="0">
              <a:latin typeface="华文隶书" panose="02010800040101010101" pitchFamily="2" charset="-122"/>
              <a:ea typeface="华文隶书" panose="02010800040101010101" pitchFamily="2" charset="-122"/>
            </a:endParaRPr>
          </a:p>
        </p:txBody>
      </p:sp>
      <p:sp>
        <p:nvSpPr>
          <p:cNvPr id="20" name="矩形 19"/>
          <p:cNvSpPr/>
          <p:nvPr/>
        </p:nvSpPr>
        <p:spPr>
          <a:xfrm>
            <a:off x="3837501" y="868345"/>
            <a:ext cx="4516997" cy="4861535"/>
          </a:xfrm>
          <a:prstGeom prst="rect">
            <a:avLst/>
          </a:prstGeom>
          <a:blipFill dpi="0" rotWithShape="1">
            <a:blip r:embed="rId1">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5" name="文本框 4"/>
          <p:cNvSpPr txBox="1"/>
          <p:nvPr/>
        </p:nvSpPr>
        <p:spPr>
          <a:xfrm>
            <a:off x="825909" y="609600"/>
            <a:ext cx="8347587" cy="1446550"/>
          </a:xfrm>
          <a:prstGeom prst="rect">
            <a:avLst/>
          </a:prstGeom>
          <a:noFill/>
        </p:spPr>
        <p:txBody>
          <a:bodyPr wrap="square" rtlCol="0">
            <a:spAutoFit/>
          </a:bodyPr>
          <a:lstStyle/>
          <a:p>
            <a:r>
              <a:rPr lang="zh-CN" altLang="en-US" sz="4400" dirty="0">
                <a:latin typeface="华文隶书" panose="02010800040101010101" pitchFamily="2" charset="-122"/>
                <a:ea typeface="华文隶书" panose="02010800040101010101" pitchFamily="2" charset="-122"/>
              </a:rPr>
              <a:t>问题分析及模型建立（</a:t>
            </a:r>
            <a:r>
              <a:rPr lang="en-US" altLang="zh-CN" sz="4400" dirty="0">
                <a:latin typeface="华文隶书" panose="02010800040101010101" pitchFamily="2" charset="-122"/>
                <a:ea typeface="华文隶书" panose="02010800040101010101" pitchFamily="2" charset="-122"/>
              </a:rPr>
              <a:t>20-40</a:t>
            </a:r>
            <a:r>
              <a:rPr lang="zh-CN" altLang="en-US" sz="4400" dirty="0">
                <a:latin typeface="华文隶书" panose="02010800040101010101" pitchFamily="2" charset="-122"/>
                <a:ea typeface="华文隶书" panose="02010800040101010101" pitchFamily="2" charset="-122"/>
              </a:rPr>
              <a:t>分）（论文关键内容之一）</a:t>
            </a:r>
            <a:endParaRPr lang="zh-CN" altLang="en-US" sz="4400" dirty="0">
              <a:latin typeface="华文隶书" panose="02010800040101010101" pitchFamily="2" charset="-122"/>
              <a:ea typeface="华文隶书" panose="02010800040101010101" pitchFamily="2" charset="-122"/>
            </a:endParaRPr>
          </a:p>
        </p:txBody>
      </p:sp>
      <p:sp>
        <p:nvSpPr>
          <p:cNvPr id="6" name="文本框 5"/>
          <p:cNvSpPr txBox="1"/>
          <p:nvPr/>
        </p:nvSpPr>
        <p:spPr>
          <a:xfrm>
            <a:off x="1012723" y="2056148"/>
            <a:ext cx="9891251" cy="3539430"/>
          </a:xfrm>
          <a:prstGeom prst="rect">
            <a:avLst/>
          </a:prstGeom>
          <a:noFill/>
        </p:spPr>
        <p:txBody>
          <a:bodyPr wrap="square" rtlCol="0">
            <a:spAutoFit/>
          </a:bodyPr>
          <a:lstStyle/>
          <a:p>
            <a:r>
              <a:rPr lang="zh-CN" altLang="en-US" sz="3200" dirty="0">
                <a:solidFill>
                  <a:srgbClr val="FF0000"/>
                </a:solidFill>
              </a:rPr>
              <a:t>主要的模型类型</a:t>
            </a:r>
            <a:endParaRPr lang="zh-CN" altLang="en-US" dirty="0"/>
          </a:p>
          <a:p>
            <a:r>
              <a:rPr lang="zh-CN" altLang="en-US" sz="3200" dirty="0">
                <a:latin typeface="华文楷体" panose="02010600040101010101" pitchFamily="2" charset="-122"/>
                <a:ea typeface="华文楷体" panose="02010600040101010101" pitchFamily="2" charset="-122"/>
              </a:rPr>
              <a:t>  初等模型、微分方程模型、差分方程模型、概率模型、统计预测模型、优化模型、决策模型、图论模型</a:t>
            </a:r>
            <a:endParaRPr lang="zh-CN" altLang="en-US" sz="3200" dirty="0">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en-US" sz="3200" dirty="0">
                <a:latin typeface="华文楷体" panose="02010600040101010101" pitchFamily="2" charset="-122"/>
                <a:ea typeface="华文楷体" panose="02010600040101010101" pitchFamily="2" charset="-122"/>
              </a:rPr>
              <a:t>  问题分析可以和模型建立放一起，如有多个模型须建立，可以根据不同的条件和要求合理设计，分别给出相应的数学结构和数学表达式；凑出来的模型或没有依据的模型逃不过各级评审专家的法眼 </a:t>
            </a:r>
            <a:endParaRPr lang="zh-CN" altLang="en-US" sz="3200" dirty="0">
              <a:latin typeface="华文楷体" panose="02010600040101010101" pitchFamily="2" charset="-122"/>
              <a:ea typeface="华文楷体" panose="02010600040101010101" pitchFamily="2" charset="-122"/>
            </a:endParaRPr>
          </a:p>
        </p:txBody>
      </p:sp>
      <p:sp>
        <p:nvSpPr>
          <p:cNvPr id="7" name="矩形 6"/>
          <p:cNvSpPr/>
          <p:nvPr/>
        </p:nvSpPr>
        <p:spPr>
          <a:xfrm>
            <a:off x="3837501" y="868345"/>
            <a:ext cx="4516997" cy="4861535"/>
          </a:xfrm>
          <a:prstGeom prst="rect">
            <a:avLst/>
          </a:prstGeom>
          <a:blipFill dpi="0" rotWithShape="1">
            <a:blip r:embed="rId1">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形 7" descr="剧本"/>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7701" y="725610"/>
            <a:ext cx="1112970" cy="1112970"/>
          </a:xfrm>
          <a:prstGeom prst="rect">
            <a:avLst/>
          </a:prstGeom>
          <a:effectLst>
            <a:reflection stA="72000" endPos="65000" dist="508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7200" dirty="0"/>
              <a:t>数学建模竞赛</a:t>
            </a:r>
            <a:endParaRPr lang="zh-CN" altLang="en-US" sz="7200" dirty="0"/>
          </a:p>
        </p:txBody>
      </p:sp>
      <p:sp>
        <p:nvSpPr>
          <p:cNvPr id="3" name="文本占位符 2"/>
          <p:cNvSpPr>
            <a:spLocks noGrp="1"/>
          </p:cNvSpPr>
          <p:nvPr>
            <p:ph type="body" idx="1"/>
          </p:nvPr>
        </p:nvSpPr>
        <p:spPr>
          <a:xfrm>
            <a:off x="1377696" y="2539317"/>
            <a:ext cx="4718304" cy="814694"/>
          </a:xfrm>
        </p:spPr>
        <p:txBody>
          <a:bodyPr/>
          <a:lstStyle/>
          <a:p>
            <a:r>
              <a:rPr lang="zh-CN" altLang="en-US" sz="2400" b="1" dirty="0">
                <a:solidFill>
                  <a:srgbClr val="000000"/>
                </a:solidFill>
                <a:effectLst/>
                <a:latin typeface="宋体" panose="02010600030101010101" pitchFamily="2" charset="-122"/>
                <a:ea typeface="宋体" panose="02010600030101010101" pitchFamily="2" charset="-122"/>
              </a:rPr>
              <a:t>全国大学生数学建模竞赛（</a:t>
            </a:r>
            <a:r>
              <a:rPr lang="en-US" altLang="zh-CN" sz="2400" b="1" dirty="0">
                <a:solidFill>
                  <a:srgbClr val="000000"/>
                </a:solidFill>
                <a:effectLst/>
                <a:latin typeface="Arial" panose="020B0604020202020204" pitchFamily="34" charset="0"/>
              </a:rPr>
              <a:t>CUMCM</a:t>
            </a:r>
            <a:r>
              <a:rPr lang="zh-CN" altLang="en-US" sz="2400" b="1" dirty="0">
                <a:solidFill>
                  <a:srgbClr val="000000"/>
                </a:solidFill>
                <a:effectLst/>
                <a:latin typeface="宋体" panose="02010600030101010101" pitchFamily="2" charset="-122"/>
                <a:ea typeface="宋体" panose="02010600030101010101" pitchFamily="2" charset="-122"/>
              </a:rPr>
              <a:t>）</a:t>
            </a:r>
            <a:endParaRPr lang="zh-CN" altLang="en-US" sz="2400" dirty="0"/>
          </a:p>
        </p:txBody>
      </p:sp>
      <p:sp>
        <p:nvSpPr>
          <p:cNvPr id="4" name="内容占位符 3"/>
          <p:cNvSpPr>
            <a:spLocks noGrp="1"/>
          </p:cNvSpPr>
          <p:nvPr>
            <p:ph sz="half" idx="2"/>
          </p:nvPr>
        </p:nvSpPr>
        <p:spPr>
          <a:xfrm>
            <a:off x="1293026" y="3429000"/>
            <a:ext cx="4718304" cy="1633536"/>
          </a:xfrm>
        </p:spPr>
        <p:txBody>
          <a:bodyPr>
            <a:normAutofit/>
          </a:bodyPr>
          <a:lstStyle/>
          <a:p>
            <a:r>
              <a:rPr lang="zh-CN" altLang="en-US" dirty="0">
                <a:solidFill>
                  <a:srgbClr val="000000"/>
                </a:solidFill>
                <a:effectLst/>
                <a:latin typeface="华文楷体" panose="02010600040101010101" pitchFamily="2" charset="-122"/>
                <a:ea typeface="华文楷体" panose="02010600040101010101" pitchFamily="2" charset="-122"/>
              </a:rPr>
              <a:t>时间：每年</a:t>
            </a:r>
            <a:r>
              <a:rPr lang="en-US" altLang="zh-CN" dirty="0">
                <a:solidFill>
                  <a:srgbClr val="000000"/>
                </a:solidFill>
                <a:effectLst/>
                <a:latin typeface="华文楷体" panose="02010600040101010101" pitchFamily="2" charset="-122"/>
                <a:ea typeface="华文楷体" panose="02010600040101010101" pitchFamily="2" charset="-122"/>
              </a:rPr>
              <a:t>8</a:t>
            </a:r>
            <a:r>
              <a:rPr lang="zh-CN" altLang="en-US" dirty="0">
                <a:solidFill>
                  <a:srgbClr val="000000"/>
                </a:solidFill>
                <a:effectLst/>
                <a:latin typeface="华文楷体" panose="02010600040101010101" pitchFamily="2" charset="-122"/>
                <a:ea typeface="华文楷体" panose="02010600040101010101" pitchFamily="2" charset="-122"/>
              </a:rPr>
              <a:t>月末</a:t>
            </a:r>
            <a:r>
              <a:rPr lang="en-US" altLang="zh-CN" dirty="0">
                <a:solidFill>
                  <a:srgbClr val="000000"/>
                </a:solidFill>
                <a:effectLst/>
                <a:latin typeface="华文楷体" panose="02010600040101010101" pitchFamily="2" charset="-122"/>
                <a:ea typeface="华文楷体" panose="02010600040101010101" pitchFamily="2" charset="-122"/>
              </a:rPr>
              <a:t>9</a:t>
            </a:r>
            <a:r>
              <a:rPr lang="zh-CN" altLang="en-US" dirty="0">
                <a:solidFill>
                  <a:srgbClr val="000000"/>
                </a:solidFill>
                <a:effectLst/>
                <a:latin typeface="华文楷体" panose="02010600040101010101" pitchFamily="2" charset="-122"/>
                <a:ea typeface="华文楷体" panose="02010600040101010101" pitchFamily="2" charset="-122"/>
              </a:rPr>
              <a:t>月初 </a:t>
            </a:r>
            <a:endParaRPr lang="zh-CN" altLang="en-US" sz="3200" dirty="0">
              <a:latin typeface="华文楷体" panose="02010600040101010101" pitchFamily="2" charset="-122"/>
              <a:ea typeface="华文楷体" panose="02010600040101010101" pitchFamily="2" charset="-122"/>
            </a:endParaRPr>
          </a:p>
          <a:p>
            <a:r>
              <a:rPr lang="zh-CN" altLang="en-US" dirty="0">
                <a:solidFill>
                  <a:srgbClr val="000000"/>
                </a:solidFill>
                <a:effectLst/>
                <a:latin typeface="华文楷体" panose="02010600040101010101" pitchFamily="2" charset="-122"/>
                <a:ea typeface="华文楷体" panose="02010600040101010101" pitchFamily="2" charset="-122"/>
              </a:rPr>
              <a:t>详情：历时</a:t>
            </a:r>
            <a:r>
              <a:rPr lang="en-US" altLang="zh-CN" dirty="0">
                <a:solidFill>
                  <a:srgbClr val="000000"/>
                </a:solidFill>
                <a:effectLst/>
                <a:latin typeface="华文楷体" panose="02010600040101010101" pitchFamily="2" charset="-122"/>
                <a:ea typeface="华文楷体" panose="02010600040101010101" pitchFamily="2" charset="-122"/>
              </a:rPr>
              <a:t>3</a:t>
            </a:r>
            <a:r>
              <a:rPr lang="zh-CN" altLang="en-US" dirty="0">
                <a:solidFill>
                  <a:srgbClr val="000000"/>
                </a:solidFill>
                <a:effectLst/>
                <a:latin typeface="华文楷体" panose="02010600040101010101" pitchFamily="2" charset="-122"/>
                <a:ea typeface="华文楷体" panose="02010600040101010101" pitchFamily="2" charset="-122"/>
              </a:rPr>
              <a:t>天 </a:t>
            </a:r>
            <a:endParaRPr lang="zh-CN" altLang="en-US" sz="3200" dirty="0">
              <a:latin typeface="华文楷体" panose="02010600040101010101" pitchFamily="2" charset="-122"/>
              <a:ea typeface="华文楷体" panose="02010600040101010101" pitchFamily="2" charset="-122"/>
            </a:endParaRPr>
          </a:p>
          <a:p>
            <a:r>
              <a:rPr lang="zh-CN" altLang="en-US" dirty="0">
                <a:solidFill>
                  <a:srgbClr val="000000"/>
                </a:solidFill>
                <a:effectLst/>
                <a:latin typeface="华文楷体" panose="02010600040101010101" pitchFamily="2" charset="-122"/>
                <a:ea typeface="华文楷体" panose="02010600040101010101" pitchFamily="2" charset="-122"/>
              </a:rPr>
              <a:t>网址：</a:t>
            </a:r>
            <a:r>
              <a:rPr lang="en-US" altLang="zh-CN" dirty="0">
                <a:solidFill>
                  <a:srgbClr val="000000"/>
                </a:solidFill>
                <a:effectLst/>
                <a:latin typeface="华文楷体" panose="02010600040101010101" pitchFamily="2" charset="-122"/>
                <a:ea typeface="华文楷体" panose="02010600040101010101" pitchFamily="2" charset="-122"/>
              </a:rPr>
              <a:t>http://www.mcm.edu.cn/ </a:t>
            </a:r>
            <a:endParaRPr lang="zh-CN" altLang="en-US" sz="3200" dirty="0">
              <a:latin typeface="华文楷体" panose="02010600040101010101" pitchFamily="2" charset="-122"/>
              <a:ea typeface="华文楷体" panose="02010600040101010101" pitchFamily="2" charset="-122"/>
            </a:endParaRPr>
          </a:p>
        </p:txBody>
      </p:sp>
      <p:sp>
        <p:nvSpPr>
          <p:cNvPr id="5" name="文本占位符 4"/>
          <p:cNvSpPr>
            <a:spLocks noGrp="1"/>
          </p:cNvSpPr>
          <p:nvPr>
            <p:ph type="body" sz="quarter" idx="3"/>
          </p:nvPr>
        </p:nvSpPr>
        <p:spPr>
          <a:xfrm>
            <a:off x="6096000" y="2598925"/>
            <a:ext cx="4718304" cy="695478"/>
          </a:xfrm>
        </p:spPr>
        <p:txBody>
          <a:bodyPr/>
          <a:lstStyle/>
          <a:p>
            <a:r>
              <a:rPr lang="zh-CN" altLang="en-US" sz="2400" b="1" dirty="0">
                <a:solidFill>
                  <a:srgbClr val="000000"/>
                </a:solidFill>
                <a:effectLst/>
                <a:latin typeface="宋体" panose="02010600030101010101" pitchFamily="2" charset="-122"/>
                <a:ea typeface="宋体" panose="02010600030101010101" pitchFamily="2" charset="-122"/>
              </a:rPr>
              <a:t>美国大学生数学建模竞赛（</a:t>
            </a:r>
            <a:r>
              <a:rPr lang="en-US" altLang="zh-CN" sz="2400" b="1" dirty="0">
                <a:solidFill>
                  <a:srgbClr val="000000"/>
                </a:solidFill>
                <a:effectLst/>
                <a:latin typeface="Arial" panose="020B0604020202020204" pitchFamily="34" charset="0"/>
              </a:rPr>
              <a:t>MCM/ICM</a:t>
            </a:r>
            <a:r>
              <a:rPr lang="zh-CN" altLang="en-US" sz="2400" b="1" dirty="0">
                <a:solidFill>
                  <a:srgbClr val="000000"/>
                </a:solidFill>
                <a:effectLst/>
                <a:latin typeface="宋体" panose="02010600030101010101" pitchFamily="2" charset="-122"/>
                <a:ea typeface="宋体" panose="02010600030101010101" pitchFamily="2" charset="-122"/>
              </a:rPr>
              <a:t>）</a:t>
            </a:r>
            <a:endParaRPr lang="zh-CN" altLang="en-US" sz="2400" dirty="0"/>
          </a:p>
        </p:txBody>
      </p:sp>
      <p:sp>
        <p:nvSpPr>
          <p:cNvPr id="6" name="内容占位符 5"/>
          <p:cNvSpPr>
            <a:spLocks noGrp="1"/>
          </p:cNvSpPr>
          <p:nvPr>
            <p:ph sz="quarter" idx="4"/>
          </p:nvPr>
        </p:nvSpPr>
        <p:spPr>
          <a:xfrm>
            <a:off x="6178294" y="3354011"/>
            <a:ext cx="4718304" cy="2174312"/>
          </a:xfrm>
        </p:spPr>
        <p:txBody>
          <a:bodyPr>
            <a:noAutofit/>
          </a:bodyPr>
          <a:lstStyle/>
          <a:p>
            <a:r>
              <a:rPr lang="zh-CN" altLang="en-US" dirty="0">
                <a:solidFill>
                  <a:srgbClr val="000000"/>
                </a:solidFill>
                <a:effectLst/>
                <a:latin typeface="华文楷体" panose="02010600040101010101" pitchFamily="2" charset="-122"/>
                <a:ea typeface="华文楷体" panose="02010600040101010101" pitchFamily="2" charset="-122"/>
              </a:rPr>
              <a:t>时间：每年寒假</a:t>
            </a:r>
            <a:r>
              <a:rPr lang="en-US" altLang="zh-CN" dirty="0">
                <a:solidFill>
                  <a:srgbClr val="000000"/>
                </a:solidFill>
                <a:effectLst/>
                <a:latin typeface="华文楷体" panose="02010600040101010101" pitchFamily="2" charset="-122"/>
                <a:ea typeface="华文楷体" panose="02010600040101010101" pitchFamily="2" charset="-122"/>
              </a:rPr>
              <a:t>1~2</a:t>
            </a:r>
            <a:r>
              <a:rPr lang="zh-CN" altLang="en-US" dirty="0">
                <a:solidFill>
                  <a:srgbClr val="000000"/>
                </a:solidFill>
                <a:effectLst/>
                <a:latin typeface="华文楷体" panose="02010600040101010101" pitchFamily="2" charset="-122"/>
                <a:ea typeface="华文楷体" panose="02010600040101010101" pitchFamily="2" charset="-122"/>
              </a:rPr>
              <a:t>月 </a:t>
            </a:r>
            <a:endParaRPr lang="zh-CN" altLang="en-US" sz="3200" dirty="0">
              <a:latin typeface="华文楷体" panose="02010600040101010101" pitchFamily="2" charset="-122"/>
              <a:ea typeface="华文楷体" panose="02010600040101010101" pitchFamily="2" charset="-122"/>
            </a:endParaRPr>
          </a:p>
          <a:p>
            <a:r>
              <a:rPr lang="zh-CN" altLang="en-US" dirty="0">
                <a:solidFill>
                  <a:srgbClr val="000000"/>
                </a:solidFill>
                <a:effectLst/>
                <a:latin typeface="华文楷体" panose="02010600040101010101" pitchFamily="2" charset="-122"/>
                <a:ea typeface="华文楷体" panose="02010600040101010101" pitchFamily="2" charset="-122"/>
              </a:rPr>
              <a:t>详情：历时</a:t>
            </a:r>
            <a:r>
              <a:rPr lang="en-US" altLang="zh-CN" dirty="0">
                <a:solidFill>
                  <a:srgbClr val="000000"/>
                </a:solidFill>
                <a:effectLst/>
                <a:latin typeface="华文楷体" panose="02010600040101010101" pitchFamily="2" charset="-122"/>
                <a:ea typeface="华文楷体" panose="02010600040101010101" pitchFamily="2" charset="-122"/>
              </a:rPr>
              <a:t>4</a:t>
            </a:r>
            <a:r>
              <a:rPr lang="zh-CN" altLang="en-US" dirty="0">
                <a:solidFill>
                  <a:srgbClr val="000000"/>
                </a:solidFill>
                <a:effectLst/>
                <a:latin typeface="华文楷体" panose="02010600040101010101" pitchFamily="2" charset="-122"/>
                <a:ea typeface="华文楷体" panose="02010600040101010101" pitchFamily="2" charset="-122"/>
              </a:rPr>
              <a:t>天 </a:t>
            </a:r>
            <a:endParaRPr lang="zh-CN" altLang="en-US" sz="3200" dirty="0">
              <a:latin typeface="华文楷体" panose="02010600040101010101" pitchFamily="2" charset="-122"/>
              <a:ea typeface="华文楷体" panose="02010600040101010101" pitchFamily="2" charset="-122"/>
            </a:endParaRPr>
          </a:p>
          <a:p>
            <a:r>
              <a:rPr lang="zh-CN" altLang="en-US" dirty="0">
                <a:solidFill>
                  <a:srgbClr val="000000"/>
                </a:solidFill>
                <a:effectLst/>
                <a:latin typeface="华文楷体" panose="02010600040101010101" pitchFamily="2" charset="-122"/>
                <a:ea typeface="华文楷体" panose="02010600040101010101" pitchFamily="2" charset="-122"/>
              </a:rPr>
              <a:t>网址：</a:t>
            </a:r>
            <a:r>
              <a:rPr lang="en-US" altLang="zh-CN" dirty="0">
                <a:solidFill>
                  <a:srgbClr val="000000"/>
                </a:solidFill>
                <a:effectLst/>
                <a:latin typeface="华文楷体" panose="02010600040101010101" pitchFamily="2" charset="-122"/>
                <a:ea typeface="华文楷体" panose="02010600040101010101" pitchFamily="2" charset="-122"/>
              </a:rPr>
              <a:t>https://www.comap.com/undergraduate/contests/</a:t>
            </a:r>
            <a:endParaRPr lang="zh-CN" altLang="en-US" sz="3200" dirty="0">
              <a:latin typeface="华文楷体" panose="02010600040101010101" pitchFamily="2" charset="-122"/>
              <a:ea typeface="华文楷体" panose="02010600040101010101" pitchFamily="2" charset="-122"/>
            </a:endParaRPr>
          </a:p>
        </p:txBody>
      </p:sp>
      <p:sp>
        <p:nvSpPr>
          <p:cNvPr id="7" name="日期占位符 6"/>
          <p:cNvSpPr>
            <a:spLocks noGrp="1"/>
          </p:cNvSpPr>
          <p:nvPr>
            <p:ph type="dt" sz="half" idx="10"/>
          </p:nvPr>
        </p:nvSpPr>
        <p:spPr/>
        <p:txBody>
          <a:bodyPr/>
          <a:lstStyle/>
          <a:p>
            <a:pPr rtl="0"/>
            <a:fld id="{EFBE5E81-E012-42C1-892B-1E2892457684}" type="datetime1">
              <a:rPr lang="zh-CN" altLang="en-US" smtClean="0"/>
            </a:fld>
            <a:endParaRPr lang="en-US" dirty="0"/>
          </a:p>
        </p:txBody>
      </p:sp>
      <p:pic>
        <p:nvPicPr>
          <p:cNvPr id="9" name="图形 8" descr="灯泡"/>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15049" y="767049"/>
            <a:ext cx="1448160" cy="1448160"/>
          </a:xfrm>
          <a:prstGeom prst="rect">
            <a:avLst/>
          </a:prstGeom>
          <a:effectLst>
            <a:glow rad="127000">
              <a:schemeClr val="accent3">
                <a:lumMod val="40000"/>
                <a:lumOff val="60000"/>
                <a:alpha val="58000"/>
              </a:schemeClr>
            </a:glow>
          </a:effectLst>
        </p:spPr>
      </p:pic>
      <p:pic>
        <p:nvPicPr>
          <p:cNvPr id="11" name="图形 10"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388" y="2598925"/>
            <a:ext cx="541870" cy="541870"/>
          </a:xfrm>
          <a:prstGeom prst="rect">
            <a:avLst/>
          </a:prstGeom>
        </p:spPr>
      </p:pic>
      <p:pic>
        <p:nvPicPr>
          <p:cNvPr id="12" name="图形 11"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1340" y="2598925"/>
            <a:ext cx="541870" cy="541870"/>
          </a:xfrm>
          <a:prstGeom prst="rect">
            <a:avLst/>
          </a:prstGeom>
        </p:spPr>
      </p:pic>
      <p:sp>
        <p:nvSpPr>
          <p:cNvPr id="13" name="矩形 12"/>
          <p:cNvSpPr/>
          <p:nvPr/>
        </p:nvSpPr>
        <p:spPr>
          <a:xfrm>
            <a:off x="3693200" y="2285999"/>
            <a:ext cx="3927482" cy="3868994"/>
          </a:xfrm>
          <a:prstGeom prst="rect">
            <a:avLst/>
          </a:prstGeom>
          <a:blipFill dpi="0" rotWithShape="1">
            <a:blip r:embed="rId5">
              <a:alphaModFix amt="13000"/>
            </a:blip>
            <a:srcRect/>
            <a:stretch>
              <a:fillRect/>
            </a:stretch>
          </a:blipFill>
          <a:ln>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down)">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down)">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down)">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wipe(down)">
                                      <p:cBhvr>
                                        <p:cTn id="41" dur="500"/>
                                        <p:tgtEl>
                                          <p:spTgt spid="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animEffect transition="in" filter="wipe(down)">
                                      <p:cBhvr>
                                        <p:cTn id="46" dur="500"/>
                                        <p:tgtEl>
                                          <p:spTgt spid="6">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animEffect transition="in" filter="wipe(down)">
                                      <p:cBhvr>
                                        <p:cTn id="5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Rectangle 1026"/>
          <p:cNvSpPr>
            <a:spLocks noGrp="1" noChangeArrowheads="1"/>
          </p:cNvSpPr>
          <p:nvPr/>
        </p:nvSpPr>
        <p:spPr>
          <a:xfrm>
            <a:off x="985943" y="725610"/>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方正舒体" panose="02010601030101010101" pitchFamily="2" charset="-122"/>
              </a:rPr>
              <a:t>模型求解及结果分析（</a:t>
            </a:r>
            <a:r>
              <a:rPr kumimoji="0" lang="en-US" altLang="zh-CN"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方正舒体" panose="02010601030101010101" pitchFamily="2" charset="-122"/>
              </a:rPr>
              <a:t>20-30</a:t>
            </a:r>
            <a:r>
              <a:rPr kumimoji="0" lang="zh-CN" altLang="en-US"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方正舒体" panose="02010601030101010101" pitchFamily="2" charset="-122"/>
              </a:rPr>
              <a:t>分）</a:t>
            </a:r>
            <a:endParaRPr kumimoji="0" lang="en-US" altLang="zh-CN"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方正舒体" panose="02010601030101010101" pitchFamily="2" charset="-122"/>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方正舒体" panose="02010601030101010101" pitchFamily="2" charset="-122"/>
              </a:rPr>
              <a:t>（论文关键内容之二） </a:t>
            </a:r>
            <a:endParaRPr kumimoji="0" lang="zh-CN" altLang="en-US"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cs typeface="方正舒体" panose="02010601030101010101" pitchFamily="2" charset="-122"/>
            </a:endParaRPr>
          </a:p>
        </p:txBody>
      </p:sp>
      <p:sp>
        <p:nvSpPr>
          <p:cNvPr id="4" name="Rectangle 1027"/>
          <p:cNvSpPr>
            <a:spLocks noGrp="1" noChangeArrowheads="1"/>
          </p:cNvSpPr>
          <p:nvPr/>
        </p:nvSpPr>
        <p:spPr>
          <a:xfrm>
            <a:off x="689610" y="2051173"/>
            <a:ext cx="10811933" cy="4629150"/>
          </a:xfrm>
          <a:prstGeom prst="rect">
            <a:avLst/>
          </a:prstGeom>
        </p:spPr>
        <p:txBody>
          <a:bodyPr vert="horz" wrap="square" lIns="91440" tIns="45720" rIns="91440" bIns="45720" numCol="1" rtlCol="0" anchor="t" anchorCtr="0" compatLnSpc="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marR="0" lvl="0" indent="-283210" algn="l" defTabSz="914400" rtl="0" eaLnBrk="1" fontAlgn="auto" latinLnBrk="0" hangingPunct="1">
              <a:lnSpc>
                <a:spcPct val="100000"/>
              </a:lnSpc>
              <a:spcBef>
                <a:spcPts val="600"/>
              </a:spcBef>
              <a:spcAft>
                <a:spcPts val="0"/>
              </a:spcAft>
              <a:buClr>
                <a:schemeClr val="accent1"/>
              </a:buClr>
              <a:buSzPct val="8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模型求解算法明确有效，算法有依据、有步骤，所得结果可信；可以通过算法框图展示计算过程</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endParaRPr>
          </a:p>
          <a:p>
            <a:pPr marL="365760" marR="0" lvl="0" indent="-283210" algn="l" defTabSz="914400" rtl="0" eaLnBrk="1" fontAlgn="auto" latinLnBrk="0" hangingPunct="1">
              <a:lnSpc>
                <a:spcPct val="100000"/>
              </a:lnSpc>
              <a:spcBef>
                <a:spcPts val="600"/>
              </a:spcBef>
              <a:spcAft>
                <a:spcPts val="0"/>
              </a:spcAft>
              <a:buClr>
                <a:schemeClr val="accent1"/>
              </a:buClr>
              <a:buSzPct val="8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数值计算结果可以通过设计表格或图形、图表进行展示，以突出算法的真实性；无论是表格、图形还是图表都要分别有表题和图题，并分类编号 </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endParaRPr>
          </a:p>
          <a:p>
            <a:pPr marL="365760" marR="0" lvl="0" indent="-283210" algn="l" defTabSz="914400" rtl="0" eaLnBrk="1" fontAlgn="auto" latinLnBrk="0" hangingPunct="1">
              <a:lnSpc>
                <a:spcPct val="100000"/>
              </a:lnSpc>
              <a:spcBef>
                <a:spcPts val="600"/>
              </a:spcBef>
              <a:spcAft>
                <a:spcPts val="0"/>
              </a:spcAft>
              <a:buClr>
                <a:schemeClr val="accent1"/>
              </a:buClr>
              <a:buSzPct val="8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对于题目要求的所有结果（数值或结论），在正文中都要有体现，不能放在附录中</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endParaRPr>
          </a:p>
        </p:txBody>
      </p:sp>
      <p:sp>
        <p:nvSpPr>
          <p:cNvPr id="5" name="矩形 4"/>
          <p:cNvSpPr/>
          <p:nvPr/>
        </p:nvSpPr>
        <p:spPr>
          <a:xfrm>
            <a:off x="3837501" y="868345"/>
            <a:ext cx="4516997" cy="4861535"/>
          </a:xfrm>
          <a:prstGeom prst="rect">
            <a:avLst/>
          </a:prstGeom>
          <a:blipFill dpi="0" rotWithShape="1">
            <a:blip r:embed="rId1">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形 6" descr="剧本"/>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7701" y="725610"/>
            <a:ext cx="1112970" cy="1112970"/>
          </a:xfrm>
          <a:prstGeom prst="rect">
            <a:avLst/>
          </a:prstGeom>
          <a:effectLst>
            <a:reflection stA="72000" endPos="65000" dist="50800" dir="5400000" sy="-100000" algn="bl" rotWithShape="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Rectangle 2"/>
          <p:cNvSpPr>
            <a:spLocks noGrp="1" noChangeArrowheads="1"/>
          </p:cNvSpPr>
          <p:nvPr/>
        </p:nvSpPr>
        <p:spPr>
          <a:xfrm>
            <a:off x="4107959" y="609283"/>
            <a:ext cx="45695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rPr>
              <a:t>参考文献及附录 </a:t>
            </a:r>
            <a:endParaRPr kumimoji="0" lang="zh-CN" altLang="en-US"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隶书" panose="02010800040101010101" pitchFamily="2" charset="-122"/>
              <a:ea typeface="华文隶书" panose="02010800040101010101" pitchFamily="2" charset="-122"/>
            </a:endParaRPr>
          </a:p>
        </p:txBody>
      </p:sp>
      <p:sp>
        <p:nvSpPr>
          <p:cNvPr id="4" name="Rectangle 3"/>
          <p:cNvSpPr>
            <a:spLocks noGrp="1" noChangeArrowheads="1"/>
          </p:cNvSpPr>
          <p:nvPr/>
        </p:nvSpPr>
        <p:spPr>
          <a:xfrm>
            <a:off x="1058730" y="2188210"/>
            <a:ext cx="10668000" cy="3527425"/>
          </a:xfrm>
          <a:prstGeom prst="rect">
            <a:avLst/>
          </a:prstGeom>
        </p:spPr>
        <p:txBody>
          <a:bodyPr vert="horz" wrap="square" lIns="91440" tIns="45720" rIns="91440" bIns="45720" numCol="1" rtlCol="0" anchor="t" anchorCtr="0" compatLnSpc="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125" marR="0" lvl="0" indent="-282575" algn="l" defTabSz="914400" rtl="0" eaLnBrk="1" fontAlgn="base" latinLnBrk="0" hangingPunct="1">
              <a:lnSpc>
                <a:spcPct val="100000"/>
              </a:lnSpc>
              <a:spcBef>
                <a:spcPts val="600"/>
              </a:spcBef>
              <a:spcAft>
                <a:spcPct val="0"/>
              </a:spcAft>
              <a:buClr>
                <a:schemeClr val="accent1"/>
              </a:buClr>
              <a:buSzPct val="80000"/>
              <a:buFont typeface="Wingdings 2" panose="05020102010507070707" pitchFamily="18" charset="2"/>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rPr>
              <a:t>参考文献按列表顺序引用</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endParaRPr>
          </a:p>
          <a:p>
            <a:pPr marL="365125" marR="0" lvl="0" indent="-282575" algn="l" defTabSz="914400" rtl="0" eaLnBrk="1" fontAlgn="base" latinLnBrk="0" hangingPunct="1">
              <a:lnSpc>
                <a:spcPct val="100000"/>
              </a:lnSpc>
              <a:spcBef>
                <a:spcPts val="600"/>
              </a:spcBef>
              <a:spcAft>
                <a:spcPct val="0"/>
              </a:spcAft>
              <a:buClr>
                <a:schemeClr val="accent1"/>
              </a:buClr>
              <a:buSzPct val="80000"/>
              <a:buFont typeface="Wingdings 2" panose="05020102010507070707" pitchFamily="18" charset="2"/>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rPr>
              <a:t>附录中给出相关的原始算法程序及程序运行结果（无须整理），程序运行的（数值）结果通过整理放在正文的适当部分</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endParaRPr>
          </a:p>
          <a:p>
            <a:pPr marL="365125" marR="0" lvl="0" indent="-282575" algn="l" defTabSz="914400" rtl="0" eaLnBrk="1" fontAlgn="base" latinLnBrk="0" hangingPunct="1">
              <a:lnSpc>
                <a:spcPct val="100000"/>
              </a:lnSpc>
              <a:spcBef>
                <a:spcPts val="600"/>
              </a:spcBef>
              <a:spcAft>
                <a:spcPct val="0"/>
              </a:spcAft>
              <a:buClr>
                <a:schemeClr val="accent1"/>
              </a:buClr>
              <a:buSzPct val="80000"/>
              <a:buFont typeface="Wingdings 2" panose="05020102010507070707" pitchFamily="18" charset="2"/>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rPr>
              <a:t>附录中无程序者，论文无效</a:t>
            </a:r>
            <a:endParaRPr kumimoji="0" lang="en-US" altLang="zh-CN"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endParaRPr>
          </a:p>
          <a:p>
            <a:pPr marL="82550" marR="0" lvl="0" indent="0" algn="l" defTabSz="914400" rtl="0" eaLnBrk="1" fontAlgn="base" latinLnBrk="0" hangingPunct="1">
              <a:lnSpc>
                <a:spcPct val="100000"/>
              </a:lnSpc>
              <a:spcBef>
                <a:spcPts val="600"/>
              </a:spcBef>
              <a:spcAft>
                <a:spcPct val="0"/>
              </a:spcAft>
              <a:buClr>
                <a:schemeClr val="accent1"/>
              </a:buClr>
              <a:buSzPct val="80000"/>
              <a:buFont typeface="Wingdings 2" panose="05020102010507070707" pitchFamily="18" charset="2"/>
              <a:buNone/>
              <a:defRPr/>
            </a:pPr>
            <a:endParaRPr kumimoji="0" lang="en-US" altLang="zh-CN" sz="32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pic>
        <p:nvPicPr>
          <p:cNvPr id="5" name="图形 4" descr="剧本"/>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277701" y="725610"/>
            <a:ext cx="1112970" cy="1112970"/>
          </a:xfrm>
          <a:prstGeom prst="rect">
            <a:avLst/>
          </a:prstGeom>
          <a:effectLst>
            <a:reflection stA="72000" endPos="65000" dist="50800" dir="5400000" sy="-100000" algn="bl" rotWithShape="0"/>
          </a:effectLst>
        </p:spPr>
      </p:pic>
      <p:sp>
        <p:nvSpPr>
          <p:cNvPr id="6" name="矩形 5"/>
          <p:cNvSpPr/>
          <p:nvPr/>
        </p:nvSpPr>
        <p:spPr>
          <a:xfrm>
            <a:off x="3837501" y="868345"/>
            <a:ext cx="4516997" cy="4861535"/>
          </a:xfrm>
          <a:prstGeom prst="rect">
            <a:avLst/>
          </a:prstGeom>
          <a:blipFill dpi="0" rotWithShape="1">
            <a:blip r:embed="rId3">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60439" y="432620"/>
            <a:ext cx="11145991" cy="6132612"/>
          </a:xfrm>
          <a:prstGeom prst="rect">
            <a:avLst/>
          </a:prstGeom>
          <a:blipFill dpi="0" rotWithShape="1">
            <a:blip r:embed="rId1">
              <a:alphaModFix amt="1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4" name="Rectangle 3"/>
          <p:cNvSpPr>
            <a:spLocks noGrp="1" noChangeArrowheads="1"/>
          </p:cNvSpPr>
          <p:nvPr/>
        </p:nvSpPr>
        <p:spPr>
          <a:xfrm>
            <a:off x="701879" y="2149372"/>
            <a:ext cx="11004551" cy="4197350"/>
          </a:xfrm>
          <a:prstGeom prst="rect">
            <a:avLst/>
          </a:prstGeom>
        </p:spPr>
        <p:txBody>
          <a:bodyPr vert="horz" wrap="square" lIns="91440" tIns="45720" rIns="91440" bIns="45720" numCol="1" rtlCol="0" anchor="t" anchorCtr="0" compatLnSpc="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600"/>
              </a:spcBef>
              <a:spcAft>
                <a:spcPts val="0"/>
              </a:spcAft>
              <a:buClr>
                <a:schemeClr val="accent1"/>
              </a:buClr>
              <a:buSzPct val="8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论文整体结构的设计（突出模型、算法、结果）</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endParaRPr>
          </a:p>
          <a:p>
            <a:pPr marL="571500" marR="0" lvl="0" indent="-571500" algn="l" defTabSz="914400" rtl="0" eaLnBrk="1" fontAlgn="auto" latinLnBrk="0" hangingPunct="1">
              <a:lnSpc>
                <a:spcPct val="90000"/>
              </a:lnSpc>
              <a:spcBef>
                <a:spcPts val="600"/>
              </a:spcBef>
              <a:spcAft>
                <a:spcPts val="0"/>
              </a:spcAft>
              <a:buClr>
                <a:schemeClr val="accent1"/>
              </a:buClr>
              <a:buSzPct val="8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论文各级标题的设计（应包含题目所涉及的所有问题）</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endParaRPr>
          </a:p>
          <a:p>
            <a:pPr marL="571500" marR="0" lvl="0" indent="-571500" algn="l" defTabSz="914400" rtl="0" eaLnBrk="1" fontAlgn="auto" latinLnBrk="0" hangingPunct="1">
              <a:lnSpc>
                <a:spcPct val="90000"/>
              </a:lnSpc>
              <a:spcBef>
                <a:spcPts val="600"/>
              </a:spcBef>
              <a:spcAft>
                <a:spcPts val="0"/>
              </a:spcAft>
              <a:buClr>
                <a:schemeClr val="accent1"/>
              </a:buClr>
              <a:buSzPct val="8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表、图要完整</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endParaRPr>
          </a:p>
          <a:p>
            <a:pPr marL="571500" marR="0" lvl="0" indent="-571500" algn="l" defTabSz="914400" rtl="0" eaLnBrk="1" fontAlgn="auto" latinLnBrk="0" hangingPunct="1">
              <a:lnSpc>
                <a:spcPct val="90000"/>
              </a:lnSpc>
              <a:spcBef>
                <a:spcPts val="600"/>
              </a:spcBef>
              <a:spcAft>
                <a:spcPts val="0"/>
              </a:spcAft>
              <a:buClr>
                <a:schemeClr val="accent1"/>
              </a:buClr>
              <a:buSzPct val="8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学会用书面语言表达思想，完成写作（写作水平不少于</a:t>
            </a:r>
            <a:r>
              <a:rPr kumimoji="0" lang="en-US" altLang="zh-CN"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10</a:t>
            </a: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分）</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endParaRPr>
          </a:p>
          <a:p>
            <a:pPr marL="571500" marR="0" lvl="0" indent="-571500" algn="l" defTabSz="914400" rtl="0" eaLnBrk="1" fontAlgn="auto" latinLnBrk="0" hangingPunct="1">
              <a:lnSpc>
                <a:spcPct val="90000"/>
              </a:lnSpc>
              <a:spcBef>
                <a:spcPts val="600"/>
              </a:spcBef>
              <a:spcAft>
                <a:spcPts val="0"/>
              </a:spcAft>
              <a:buClr>
                <a:schemeClr val="accent1"/>
              </a:buClr>
              <a:buSzPct val="8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rPr>
              <a:t>摘要、论文整体结构、论文概貌是省级和国家级论文评阅优劣及初审淘汰的重要内容</a:t>
            </a:r>
            <a:endParaRPr kumimoji="0" lang="zh-CN" altLang="en-US" sz="3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方正舒体" panose="02010601030101010101" pitchFamily="2" charset="-122"/>
            </a:endParaRPr>
          </a:p>
        </p:txBody>
      </p:sp>
      <p:sp>
        <p:nvSpPr>
          <p:cNvPr id="5" name="文本框 4"/>
          <p:cNvSpPr txBox="1"/>
          <p:nvPr/>
        </p:nvSpPr>
        <p:spPr>
          <a:xfrm>
            <a:off x="771362" y="786150"/>
            <a:ext cx="2827245" cy="830997"/>
          </a:xfrm>
          <a:prstGeom prst="rect">
            <a:avLst/>
          </a:prstGeom>
          <a:blipFill>
            <a:blip r:embed="rId2"/>
            <a:tile tx="0" ty="0" sx="100000" sy="100000" flip="none" algn="tl"/>
          </a:blipFill>
        </p:spPr>
        <p:txBody>
          <a:bodyPr wrap="square" rtlCol="0">
            <a:spAutoFit/>
          </a:bodyPr>
          <a:lstStyle/>
          <a:p>
            <a:pPr algn="l"/>
            <a:r>
              <a:rPr lang="zh-CN" altLang="en-US" sz="4800" b="1" dirty="0"/>
              <a:t>论文写作</a:t>
            </a:r>
            <a:endParaRPr lang="zh-CN" altLang="en-US" sz="48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Rectangle 21"/>
          <p:cNvSpPr/>
          <p:nvPr/>
        </p:nvSpPr>
        <p:spPr>
          <a:xfrm>
            <a:off x="762000" y="2212845"/>
            <a:ext cx="10672916" cy="2398484"/>
          </a:xfrm>
          <a:prstGeom prst="rect">
            <a:avLst/>
          </a:prstGeom>
          <a:solidFill>
            <a:sysClr val="windowText" lastClr="000000">
              <a:lumMod val="85000"/>
              <a:lumOff val="15000"/>
              <a:alpha val="70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sysClr val="window" lastClr="FFFFFF"/>
                </a:solidFill>
                <a:effectLst/>
                <a:uLnTx/>
                <a:uFillTx/>
                <a:latin typeface="Calibri" panose="020F0502020204030204"/>
                <a:ea typeface="+mn-ea"/>
                <a:cs typeface="+mn-cs"/>
              </a:rPr>
              <a:t>数学建模介绍完了</a:t>
            </a:r>
            <a:endParaRPr kumimoji="0" lang="en-US" sz="60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pic>
        <p:nvPicPr>
          <p:cNvPr id="4" name="图形 3" descr="带齿轮的头部"/>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9483" y="789037"/>
            <a:ext cx="1410929" cy="1410929"/>
          </a:xfrm>
          <a:prstGeom prst="rect">
            <a:avLst/>
          </a:prstGeom>
          <a:effectLst>
            <a:glow rad="101600">
              <a:srgbClr val="FFFF00">
                <a:alpha val="40000"/>
              </a:srgbClr>
            </a:glow>
            <a:reflection blurRad="88900" stA="99000" endPos="58000" dist="50800" dir="5400000" sy="-100000" algn="bl" rotWithShape="0"/>
            <a:softEdge rad="2540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Rectangle 21"/>
          <p:cNvSpPr/>
          <p:nvPr/>
        </p:nvSpPr>
        <p:spPr>
          <a:xfrm>
            <a:off x="757084" y="2199966"/>
            <a:ext cx="10677832" cy="2530632"/>
          </a:xfrm>
          <a:prstGeom prst="rect">
            <a:avLst/>
          </a:prstGeom>
          <a:solidFill>
            <a:sysClr val="windowText" lastClr="000000">
              <a:lumMod val="85000"/>
              <a:lumOff val="15000"/>
              <a:alpha val="70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sysClr val="window" lastClr="FFFFFF"/>
                </a:solidFill>
                <a:effectLst/>
                <a:uLnTx/>
                <a:uFillTx/>
                <a:latin typeface="Calibri" panose="020F0502020204030204"/>
                <a:ea typeface="+mn-ea"/>
                <a:cs typeface="+mn-cs"/>
              </a:rPr>
              <a:t>接下来还有</a:t>
            </a:r>
            <a:r>
              <a:rPr kumimoji="0" lang="en-US" altLang="zh-CN" sz="6000" b="0" i="0" u="none" strike="noStrike" kern="1200" cap="none" spc="0" normalizeH="0" baseline="0" noProof="0" dirty="0">
                <a:ln>
                  <a:noFill/>
                </a:ln>
                <a:solidFill>
                  <a:sysClr val="window" lastClr="FFFFFF"/>
                </a:solidFill>
                <a:effectLst/>
                <a:uLnTx/>
                <a:uFillTx/>
                <a:latin typeface="Calibri" panose="020F0502020204030204"/>
                <a:ea typeface="+mn-ea"/>
                <a:cs typeface="+mn-cs"/>
              </a:rPr>
              <a:t>……</a:t>
            </a:r>
            <a:endParaRPr kumimoji="0" lang="en-US" sz="60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pic>
        <p:nvPicPr>
          <p:cNvPr id="4" name="图形 3" descr="带齿轮的头部"/>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9483" y="789037"/>
            <a:ext cx="1410929" cy="1410929"/>
          </a:xfrm>
          <a:prstGeom prst="rect">
            <a:avLst/>
          </a:prstGeom>
          <a:effectLst>
            <a:glow rad="101600">
              <a:srgbClr val="FFFF00">
                <a:alpha val="40000"/>
              </a:srgbClr>
            </a:glow>
            <a:reflection blurRad="88900" stA="99000" endPos="58000" dist="50800" dir="5400000" sy="-100000" algn="bl" rotWithShape="0"/>
            <a:softEdge rad="25400"/>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83743" y="2612512"/>
            <a:ext cx="4139380" cy="3496188"/>
          </a:xfrm>
          <a:prstGeom prst="rect">
            <a:avLst/>
          </a:prstGeom>
          <a:blipFill dpi="0" rotWithShape="1">
            <a:blip r:embed="rId1">
              <a:alphaModFix amt="27000"/>
            </a:blip>
            <a:srcRect/>
            <a:stretch>
              <a:fillRect/>
            </a:stretch>
          </a:blip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normAutofit/>
          </a:bodyPr>
          <a:lstStyle/>
          <a:p>
            <a:r>
              <a:rPr lang="zh-CN" altLang="en-US" sz="6000" dirty="0"/>
              <a:t>全国大学生数学建模竞赛</a:t>
            </a:r>
            <a:endParaRPr lang="zh-CN" altLang="en-US" sz="6000" dirty="0"/>
          </a:p>
        </p:txBody>
      </p:sp>
      <p:sp>
        <p:nvSpPr>
          <p:cNvPr id="4" name="内容占位符 3"/>
          <p:cNvSpPr>
            <a:spLocks noGrp="1"/>
          </p:cNvSpPr>
          <p:nvPr>
            <p:ph idx="1"/>
          </p:nvPr>
        </p:nvSpPr>
        <p:spPr>
          <a:xfrm>
            <a:off x="1295402" y="2701138"/>
            <a:ext cx="9601196" cy="3318936"/>
          </a:xfrm>
        </p:spPr>
        <p:txBody>
          <a:bodyPr>
            <a:normAutofit fontScale="92500" lnSpcReduction="10000"/>
          </a:bodyPr>
          <a:lstStyle/>
          <a:p>
            <a:r>
              <a:rPr lang="zh-CN" altLang="en-US" dirty="0">
                <a:latin typeface="华文楷体" panose="02010600040101010101" pitchFamily="2" charset="-122"/>
                <a:ea typeface="华文楷体" panose="02010600040101010101" pitchFamily="2" charset="-122"/>
                <a:cs typeface="方正舒体" panose="02010601030101010101" pitchFamily="2" charset="-122"/>
              </a:rPr>
              <a:t>竞赛每年举办一次，全国统一竞赛题目，采取通讯竞赛方式。</a:t>
            </a:r>
            <a:endParaRPr lang="zh-CN" altLang="en-US" dirty="0">
              <a:latin typeface="华文楷体" panose="02010600040101010101" pitchFamily="2" charset="-122"/>
              <a:ea typeface="华文楷体" panose="02010600040101010101" pitchFamily="2" charset="-122"/>
              <a:cs typeface="方正舒体" panose="02010601030101010101" pitchFamily="2" charset="-122"/>
            </a:endParaRPr>
          </a:p>
          <a:p>
            <a:r>
              <a:rPr lang="en-US" altLang="zh-CN" dirty="0">
                <a:latin typeface="华文楷体" panose="02010600040101010101" pitchFamily="2" charset="-122"/>
                <a:ea typeface="华文楷体" panose="02010600040101010101" pitchFamily="2" charset="-122"/>
                <a:cs typeface="方正舒体" panose="02010601030101010101" pitchFamily="2" charset="-122"/>
              </a:rPr>
              <a:t>数学建模竞赛的题目由工程技术、经济管理、社会生活等领域中的实际问题简化加工而成，没有事先设定的标准答案，但留有充分余地供参赛者发挥其聪明才智和创造精神。</a:t>
            </a:r>
            <a:endParaRPr lang="en-US" altLang="zh-CN" dirty="0">
              <a:latin typeface="华文楷体" panose="02010600040101010101" pitchFamily="2" charset="-122"/>
              <a:ea typeface="华文楷体" panose="02010600040101010101" pitchFamily="2" charset="-122"/>
              <a:cs typeface="方正舒体" panose="02010601030101010101" pitchFamily="2" charset="-122"/>
            </a:endParaRPr>
          </a:p>
          <a:p>
            <a:r>
              <a:rPr lang="en-US" altLang="zh-CN" dirty="0">
                <a:latin typeface="华文楷体" panose="02010600040101010101" pitchFamily="2" charset="-122"/>
                <a:ea typeface="华文楷体" panose="02010600040101010101" pitchFamily="2" charset="-122"/>
                <a:cs typeface="方正舒体" panose="02010601030101010101" pitchFamily="2" charset="-122"/>
              </a:rPr>
              <a:t> </a:t>
            </a:r>
            <a:r>
              <a:rPr lang="en-US" altLang="zh-CN" dirty="0" err="1">
                <a:latin typeface="华文楷体" panose="02010600040101010101" pitchFamily="2" charset="-122"/>
                <a:ea typeface="华文楷体" panose="02010600040101010101" pitchFamily="2" charset="-122"/>
                <a:cs typeface="方正舒体" panose="02010601030101010101" pitchFamily="2" charset="-122"/>
              </a:rPr>
              <a:t>各赛区组委会聘请专家组成赛区评阅专家组，评选本赛区的一等奖、二等奖（也可增设三等奖</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 </a:t>
            </a:r>
            <a:r>
              <a:rPr lang="en-US" altLang="zh-CN" dirty="0" err="1">
                <a:latin typeface="华文楷体" panose="02010600040101010101" pitchFamily="2" charset="-122"/>
                <a:ea typeface="华文楷体" panose="02010600040101010101" pitchFamily="2" charset="-122"/>
                <a:cs typeface="方正舒体" panose="02010601030101010101" pitchFamily="2" charset="-122"/>
              </a:rPr>
              <a:t>各赛区组委会按全国组委会规定的数额将本赛区的优秀答卷送全国组委会</a:t>
            </a:r>
            <a:endParaRPr lang="en-US" altLang="zh-CN" dirty="0">
              <a:latin typeface="华文楷体" panose="02010600040101010101" pitchFamily="2" charset="-122"/>
              <a:ea typeface="华文楷体" panose="02010600040101010101" pitchFamily="2" charset="-122"/>
              <a:cs typeface="方正舒体" panose="02010601030101010101" pitchFamily="2" charset="-122"/>
            </a:endParaRPr>
          </a:p>
          <a:p>
            <a:r>
              <a:rPr lang="en-US" altLang="zh-CN" dirty="0">
                <a:latin typeface="华文楷体" panose="02010600040101010101" pitchFamily="2" charset="-122"/>
                <a:ea typeface="华文楷体" panose="02010600040101010101" pitchFamily="2" charset="-122"/>
                <a:cs typeface="方正舒体" panose="02010601030101010101" pitchFamily="2" charset="-122"/>
              </a:rPr>
              <a:t>。全国组委会聘请专家组成全国评阅专家组，按统一标准从各赛区送交的优秀答卷中评选出全国一等奖、二等奖。</a:t>
            </a:r>
            <a:endParaRPr lang="en-US" altLang="zh-CN" dirty="0">
              <a:latin typeface="华文楷体" panose="02010600040101010101" pitchFamily="2" charset="-122"/>
              <a:ea typeface="华文楷体" panose="02010600040101010101" pitchFamily="2" charset="-122"/>
              <a:cs typeface="方正舒体" panose="02010601030101010101" pitchFamily="2" charset="-122"/>
            </a:endParaRPr>
          </a:p>
        </p:txBody>
      </p:sp>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100" name="文本框 99"/>
          <p:cNvSpPr txBox="1"/>
          <p:nvPr/>
        </p:nvSpPr>
        <p:spPr>
          <a:xfrm>
            <a:off x="2830829" y="596694"/>
            <a:ext cx="6530340" cy="584775"/>
          </a:xfrm>
          <a:prstGeom prst="rect">
            <a:avLst/>
          </a:prstGeom>
          <a:noFill/>
          <a:ln w="9525">
            <a:noFill/>
          </a:ln>
        </p:spPr>
        <p:txBody>
          <a:bodyPr wrap="square">
            <a:spAutoFit/>
          </a:bodyPr>
          <a:lstStyle/>
          <a:p>
            <a:pPr indent="0" algn="ctr"/>
            <a:r>
              <a:rPr lang="en-US" sz="3200" b="1" dirty="0">
                <a:latin typeface="华文隶书" panose="02010800040101010101" pitchFamily="2" charset="-122"/>
                <a:ea typeface="华文隶书" panose="02010800040101010101" pitchFamily="2" charset="-122"/>
                <a:cs typeface="Times New Roman" panose="02020603050405020304" pitchFamily="18" charset="0"/>
              </a:rPr>
              <a:t> </a:t>
            </a:r>
            <a:r>
              <a:rPr lang="zh-CN" sz="3200" b="0" dirty="0">
                <a:latin typeface="华文隶书" panose="02010800040101010101" pitchFamily="2" charset="-122"/>
                <a:ea typeface="华文隶书" panose="02010800040101010101" pitchFamily="2" charset="-122"/>
              </a:rPr>
              <a:t>操作事项和时间节点及说明列表</a:t>
            </a:r>
            <a:endParaRPr lang="zh-CN" altLang="en-US" sz="4000" dirty="0">
              <a:latin typeface="华文隶书" panose="02010800040101010101" pitchFamily="2" charset="-122"/>
              <a:ea typeface="华文隶书" panose="02010800040101010101" pitchFamily="2" charset="-122"/>
            </a:endParaRPr>
          </a:p>
        </p:txBody>
      </p:sp>
      <p:graphicFrame>
        <p:nvGraphicFramePr>
          <p:cNvPr id="3" name="表格 2"/>
          <p:cNvGraphicFramePr/>
          <p:nvPr>
            <p:custDataLst>
              <p:tags r:id="rId1"/>
            </p:custDataLst>
          </p:nvPr>
        </p:nvGraphicFramePr>
        <p:xfrm>
          <a:off x="628332" y="1230630"/>
          <a:ext cx="10935335" cy="5017770"/>
        </p:xfrm>
        <a:graphic>
          <a:graphicData uri="http://schemas.openxmlformats.org/drawingml/2006/table">
            <a:tbl>
              <a:tblPr firstRow="1" bandRow="1">
                <a:tableStyleId>{5940675A-B579-460E-94D1-54222C63F5DA}</a:tableStyleId>
              </a:tblPr>
              <a:tblGrid>
                <a:gridCol w="755650"/>
                <a:gridCol w="1586230"/>
                <a:gridCol w="1903095"/>
                <a:gridCol w="1268730"/>
                <a:gridCol w="5421630"/>
              </a:tblGrid>
              <a:tr h="275590">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序号</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操作事项</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时间节点</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完成人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说明</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8970">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1</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参赛学校注册账号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5月1日09:00至8月31日20:00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dirty="0" err="1">
                          <a:latin typeface="宋体" panose="02010600030101010101" pitchFamily="2" charset="-122"/>
                          <a:ea typeface="宋体" panose="02010600030101010101" pitchFamily="2" charset="-122"/>
                          <a:cs typeface="宋体" panose="02010600030101010101" pitchFamily="2" charset="-122"/>
                        </a:rPr>
                        <a:t>赛区管理员（负责人</a:t>
                      </a:r>
                      <a:r>
                        <a:rPr lang="en-US" sz="1000" b="0" dirty="0">
                          <a:latin typeface="宋体" panose="02010600030101010101" pitchFamily="2" charset="-122"/>
                          <a:ea typeface="宋体" panose="02010600030101010101" pitchFamily="2" charset="-122"/>
                          <a:cs typeface="宋体" panose="02010600030101010101" pitchFamily="2" charset="-122"/>
                        </a:rPr>
                        <a:t>）</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赛区管理员向全国组委会申请赛区管理员登录账号，填写管理员相关信息，并为参赛学校注册账号。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8335">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2</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参赛学校报名注册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5月1日09:00至8月31日20:00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学校管理员（负责人）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学校管理员向赛区组委会申请学校登录账号，并填写管理员相关信息，即注册。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7405">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3</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参赛队报名注册及参赛学生资格审查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5月1日09:00至9月6日20:00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dirty="0" err="1">
                          <a:latin typeface="宋体" panose="02010600030101010101" pitchFamily="2" charset="-122"/>
                          <a:ea typeface="宋体" panose="02010600030101010101" pitchFamily="2" charset="-122"/>
                          <a:cs typeface="宋体" panose="02010600030101010101" pitchFamily="2" charset="-122"/>
                        </a:rPr>
                        <a:t>参赛学生或学校管理员</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在学校获得账号后，该学校的学校负责人可从报名系统中下载报名用表格。在填写完学生信息后，可以通过批量导入的方式将学生信息导入系统。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1815">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4</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撰写参赛作品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9月9日18:00至9月12日20:00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参赛学生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竞赛开始后，参赛学生即可下载竞赛题目。参赛学生需在本条规定的时间内独立完成参赛作品。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14475">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5</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上传参赛论文和支撑材料的MD5码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9月9日18:00至9月12日22:00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参赛学生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所有参赛队必须在9月12日20:00之前通过客户端完成参赛作品电子版（“参赛论文”及必要的“支撑材料”）MD5码生成。9日18:00至12日20:00之间可由客户端多次上传MD5码。</a:t>
                      </a:r>
                      <a:r>
                        <a:rPr lang="en-US" sz="1000" b="1">
                          <a:latin typeface="宋体" panose="02010600030101010101" pitchFamily="2" charset="-122"/>
                          <a:ea typeface="宋体" panose="02010600030101010101" pitchFamily="2" charset="-122"/>
                          <a:cs typeface="宋体" panose="02010600030101010101" pitchFamily="2" charset="-122"/>
                        </a:rPr>
                        <a:t>注意，只要对电子文件进行了打开保存操作（含自动保存），作品的MD5码都将发生改变，需重新上传。</a:t>
                      </a:r>
                      <a:r>
                        <a:rPr lang="en-US" sz="1000" b="0">
                          <a:latin typeface="宋体" panose="02010600030101010101" pitchFamily="2" charset="-122"/>
                          <a:ea typeface="宋体" panose="02010600030101010101" pitchFamily="2" charset="-122"/>
                          <a:cs typeface="宋体" panose="02010600030101010101" pitchFamily="2" charset="-122"/>
                        </a:rPr>
                        <a:t>12日20:00至22:00之间最多只允许上传参赛作品的MD5码1次。</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1180">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6</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上传参赛论文和支撑材料</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9月12日22:00至9月13日20:00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dirty="0" err="1">
                          <a:latin typeface="宋体" panose="02010600030101010101" pitchFamily="2" charset="-122"/>
                          <a:ea typeface="宋体" panose="02010600030101010101" pitchFamily="2" charset="-122"/>
                          <a:cs typeface="宋体" panose="02010600030101010101" pitchFamily="2" charset="-122"/>
                        </a:rPr>
                        <a:t>参赛学生</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err="1">
                          <a:latin typeface="宋体" panose="02010600030101010101" pitchFamily="2" charset="-122"/>
                          <a:ea typeface="宋体" panose="02010600030101010101" pitchFamily="2" charset="-122"/>
                          <a:cs typeface="宋体" panose="02010600030101010101" pitchFamily="2" charset="-122"/>
                        </a:rPr>
                        <a:t>所有参赛队必须在规定的时间内通过客户端完成参赛作品的上传</a:t>
                      </a:r>
                      <a:r>
                        <a:rPr lang="en-US" sz="1000" b="0" dirty="0">
                          <a:latin typeface="宋体" panose="02010600030101010101" pitchFamily="2" charset="-122"/>
                          <a:ea typeface="宋体" panose="02010600030101010101" pitchFamily="2" charset="-122"/>
                          <a:cs typeface="宋体" panose="02010600030101010101" pitchFamily="2" charset="-122"/>
                        </a:rPr>
                        <a:t>。</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矩形 5"/>
          <p:cNvSpPr/>
          <p:nvPr/>
        </p:nvSpPr>
        <p:spPr>
          <a:xfrm>
            <a:off x="4026309" y="1774857"/>
            <a:ext cx="4139380" cy="3496188"/>
          </a:xfrm>
          <a:prstGeom prst="rect">
            <a:avLst/>
          </a:prstGeom>
          <a:blipFill dpi="0" rotWithShape="1">
            <a:blip r:embed="rId2">
              <a:alphaModFix amt="27000"/>
            </a:blip>
            <a:srcRect/>
            <a:stretch>
              <a:fillRect/>
            </a:stretch>
          </a:blip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6000" dirty="0"/>
              <a:t>美国大学生数学建模竞赛</a:t>
            </a:r>
            <a:endParaRPr lang="zh-CN" altLang="en-US" sz="6000" dirty="0"/>
          </a:p>
        </p:txBody>
      </p:sp>
      <p:sp>
        <p:nvSpPr>
          <p:cNvPr id="4" name="内容占位符 3"/>
          <p:cNvSpPr>
            <a:spLocks noGrp="1"/>
          </p:cNvSpPr>
          <p:nvPr>
            <p:ph idx="1"/>
          </p:nvPr>
        </p:nvSpPr>
        <p:spPr/>
        <p:txBody>
          <a:bodyPr>
            <a:noAutofit/>
          </a:bodyPr>
          <a:lstStyle/>
          <a:p>
            <a:pPr indent="457200" fontAlgn="auto">
              <a:spcBef>
                <a:spcPts val="0"/>
              </a:spcBef>
            </a:pPr>
            <a:r>
              <a:rPr lang="en-US" altLang="zh-CN" dirty="0">
                <a:latin typeface="华文楷体" panose="02010600040101010101" pitchFamily="2" charset="-122"/>
                <a:ea typeface="华文楷体" panose="02010600040101010101" pitchFamily="2" charset="-122"/>
                <a:cs typeface="方正舒体" panose="02010601030101010101" pitchFamily="2" charset="-122"/>
              </a:rPr>
              <a:t>美国大学生数学建模竞赛分为两种类型，MCM和ICM，两种类型竞赛采用统一标准进行，竞赛题目出来之后，参数队伍通过美赛官网进行选题，一共分为6种题型。A</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连续题，</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B</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离散题，</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C</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大数据，</a:t>
            </a:r>
            <a:r>
              <a:rPr lang="en-US" altLang="zh-CN" dirty="0" err="1">
                <a:latin typeface="华文楷体" panose="02010600040101010101" pitchFamily="2" charset="-122"/>
                <a:ea typeface="华文楷体" panose="02010600040101010101" pitchFamily="2" charset="-122"/>
                <a:cs typeface="方正舒体" panose="02010601030101010101" pitchFamily="2" charset="-122"/>
              </a:rPr>
              <a:t>D运筹学</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a:t>
            </a:r>
            <a:r>
              <a:rPr lang="en-US" altLang="zh-CN" dirty="0" err="1">
                <a:latin typeface="华文楷体" panose="02010600040101010101" pitchFamily="2" charset="-122"/>
                <a:ea typeface="华文楷体" panose="02010600040101010101" pitchFamily="2" charset="-122"/>
                <a:cs typeface="方正舒体" panose="02010601030101010101" pitchFamily="2" charset="-122"/>
              </a:rPr>
              <a:t>网络科学</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a:t>
            </a:r>
            <a:r>
              <a:rPr lang="en-US" altLang="zh-CN" dirty="0" err="1">
                <a:latin typeface="华文楷体" panose="02010600040101010101" pitchFamily="2" charset="-122"/>
                <a:ea typeface="华文楷体" panose="02010600040101010101" pitchFamily="2" charset="-122"/>
                <a:cs typeface="方正舒体" panose="02010601030101010101" pitchFamily="2" charset="-122"/>
              </a:rPr>
              <a:t>E环境科学</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a:t>
            </a:r>
            <a:r>
              <a:rPr lang="en-US" altLang="zh-CN" dirty="0" err="1">
                <a:latin typeface="华文楷体" panose="02010600040101010101" pitchFamily="2" charset="-122"/>
                <a:ea typeface="华文楷体" panose="02010600040101010101" pitchFamily="2" charset="-122"/>
                <a:cs typeface="方正舒体" panose="02010601030101010101" pitchFamily="2" charset="-122"/>
              </a:rPr>
              <a:t>F政策</a:t>
            </a:r>
            <a:endParaRPr lang="en-US" altLang="zh-CN" dirty="0">
              <a:latin typeface="华文楷体" panose="02010600040101010101" pitchFamily="2" charset="-122"/>
              <a:ea typeface="华文楷体" panose="02010600040101010101" pitchFamily="2" charset="-122"/>
              <a:cs typeface="方正舒体" panose="02010601030101010101" pitchFamily="2" charset="-122"/>
            </a:endParaRPr>
          </a:p>
          <a:p>
            <a:pPr indent="457200" fontAlgn="auto">
              <a:spcBef>
                <a:spcPts val="0"/>
              </a:spcBef>
            </a:pPr>
            <a:r>
              <a:rPr lang="en-US" altLang="zh-CN" dirty="0" err="1">
                <a:latin typeface="华文楷体" panose="02010600040101010101" pitchFamily="2" charset="-122"/>
                <a:ea typeface="华文楷体" panose="02010600040101010101" pitchFamily="2" charset="-122"/>
                <a:cs typeface="方正舒体" panose="02010601030101010101" pitchFamily="2" charset="-122"/>
              </a:rPr>
              <a:t>美国大学生数学建模竞赛每年的比赛时间一般定在二月初，需要通过官方网站报名，而且需要有固定的指导教师</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a:t>
            </a:r>
            <a:endParaRPr lang="en-US" altLang="zh-CN" dirty="0">
              <a:latin typeface="华文楷体" panose="02010600040101010101" pitchFamily="2" charset="-122"/>
              <a:ea typeface="华文楷体" panose="02010600040101010101" pitchFamily="2" charset="-122"/>
              <a:cs typeface="方正舒体" panose="02010601030101010101" pitchFamily="2" charset="-122"/>
            </a:endParaRPr>
          </a:p>
          <a:p>
            <a:pPr indent="457200" fontAlgn="auto">
              <a:spcBef>
                <a:spcPts val="0"/>
              </a:spcBef>
            </a:pPr>
            <a:r>
              <a:rPr lang="zh-CN" altLang="en-US" dirty="0">
                <a:latin typeface="华文楷体" panose="02010600040101010101" pitchFamily="2" charset="-122"/>
                <a:ea typeface="华文楷体" panose="02010600040101010101" pitchFamily="2" charset="-122"/>
                <a:cs typeface="方正舒体" panose="02010601030101010101" pitchFamily="2" charset="-122"/>
              </a:rPr>
              <a:t>奖项设置：</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	O</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（特等奖</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0.14%</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,F</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（特等奖提名0.17%）</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,M</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（优异奖（一等）7.09%）</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,H</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（荣誉奖（二等）15.35%）</a:t>
            </a:r>
            <a:r>
              <a:rPr lang="en-US" altLang="zh-CN" dirty="0">
                <a:latin typeface="华文楷体" panose="02010600040101010101" pitchFamily="2" charset="-122"/>
                <a:ea typeface="华文楷体" panose="02010600040101010101" pitchFamily="2" charset="-122"/>
                <a:cs typeface="方正舒体" panose="02010601030101010101" pitchFamily="2" charset="-122"/>
              </a:rPr>
              <a:t>,S</a:t>
            </a:r>
            <a:r>
              <a:rPr lang="zh-CN" altLang="en-US" dirty="0">
                <a:latin typeface="华文楷体" panose="02010600040101010101" pitchFamily="2" charset="-122"/>
                <a:ea typeface="华文楷体" panose="02010600040101010101" pitchFamily="2" charset="-122"/>
                <a:cs typeface="方正舒体" panose="02010601030101010101" pitchFamily="2" charset="-122"/>
              </a:rPr>
              <a:t>（成功参与奖67.50%）</a:t>
            </a:r>
            <a:endParaRPr lang="zh-CN" altLang="en-US" dirty="0">
              <a:latin typeface="华文楷体" panose="02010600040101010101" pitchFamily="2" charset="-122"/>
              <a:ea typeface="华文楷体" panose="02010600040101010101" pitchFamily="2" charset="-122"/>
              <a:cs typeface="方正舒体" panose="02010601030101010101" pitchFamily="2" charset="-122"/>
            </a:endParaRPr>
          </a:p>
        </p:txBody>
      </p:sp>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5" name="矩形 4"/>
          <p:cNvSpPr/>
          <p:nvPr/>
        </p:nvSpPr>
        <p:spPr>
          <a:xfrm>
            <a:off x="3883743" y="2561438"/>
            <a:ext cx="4139380" cy="3496188"/>
          </a:xfrm>
          <a:prstGeom prst="rect">
            <a:avLst/>
          </a:prstGeom>
          <a:blipFill dpi="0" rotWithShape="1">
            <a:blip r:embed="rId1">
              <a:alphaModFix amt="27000"/>
            </a:blip>
            <a:srcRect/>
            <a:stretch>
              <a:fillRect/>
            </a:stretch>
          </a:blip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6000" i="0" kern="100" spc="0" dirty="0">
                <a:solidFill>
                  <a:srgbClr val="333333"/>
                </a:solidFill>
                <a:effectLst/>
                <a:latin typeface="方正舒体" panose="02010601030101010101" pitchFamily="2" charset="-122"/>
                <a:ea typeface="方正舒体" panose="02010601030101010101" pitchFamily="2" charset="-122"/>
                <a:cs typeface="Times New Roman" panose="02020603050405020304" pitchFamily="18" charset="0"/>
              </a:rPr>
              <a:t>数学中国数学建模网络挑战赛</a:t>
            </a:r>
            <a:br>
              <a:rPr lang="en-US" altLang="zh-CN" sz="6000" i="0" kern="100" spc="0" dirty="0">
                <a:solidFill>
                  <a:srgbClr val="333333"/>
                </a:solidFill>
                <a:effectLst/>
                <a:latin typeface="方正舒体" panose="02010601030101010101" pitchFamily="2" charset="-122"/>
                <a:ea typeface="方正舒体" panose="02010601030101010101" pitchFamily="2" charset="-122"/>
                <a:cs typeface="Times New Roman" panose="02020603050405020304" pitchFamily="18" charset="0"/>
              </a:rPr>
            </a:br>
            <a:r>
              <a:rPr lang="zh-CN" altLang="en-US" sz="3600" i="0" kern="100" spc="0" dirty="0">
                <a:solidFill>
                  <a:srgbClr val="333333"/>
                </a:solidFill>
                <a:effectLst/>
                <a:latin typeface="方正舒体" panose="02010601030101010101" pitchFamily="2" charset="-122"/>
                <a:ea typeface="方正舒体" panose="02010601030101010101" pitchFamily="2" charset="-122"/>
                <a:cs typeface="Times New Roman" panose="02020603050405020304" pitchFamily="18" charset="0"/>
              </a:rPr>
              <a:t>（小美赛）</a:t>
            </a:r>
            <a:endParaRPr lang="zh-CN" altLang="en-US" sz="4800" dirty="0">
              <a:latin typeface="方正舒体" panose="02010601030101010101" pitchFamily="2" charset="-122"/>
              <a:ea typeface="方正舒体" panose="02010601030101010101" pitchFamily="2" charset="-122"/>
            </a:endParaRPr>
          </a:p>
        </p:txBody>
      </p:sp>
      <p:sp>
        <p:nvSpPr>
          <p:cNvPr id="3" name="内容占位符 2"/>
          <p:cNvSpPr>
            <a:spLocks noGrp="1"/>
          </p:cNvSpPr>
          <p:nvPr>
            <p:ph idx="1"/>
          </p:nvPr>
        </p:nvSpPr>
        <p:spPr>
          <a:xfrm>
            <a:off x="1169020" y="3400209"/>
            <a:ext cx="4051909" cy="2632059"/>
          </a:xfrm>
        </p:spPr>
        <p:txBody>
          <a:bodyPr>
            <a:normAutofit fontScale="92500" lnSpcReduction="10000"/>
          </a:bodyPr>
          <a:lstStyle/>
          <a:p>
            <a:r>
              <a:rPr lang="zh-CN" altLang="en-US"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第一阶段（北京时间每年</a:t>
            </a:r>
            <a:r>
              <a:rPr lang="en-US" altLang="zh-CN"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4</a:t>
            </a:r>
            <a:r>
              <a:rPr lang="zh-CN" altLang="en-US"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月</a:t>
            </a:r>
            <a:r>
              <a:rPr lang="en-US" altLang="zh-CN"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15</a:t>
            </a:r>
            <a:r>
              <a:rPr lang="zh-CN" altLang="en-US"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日上午</a:t>
            </a:r>
            <a:r>
              <a:rPr lang="en-US" altLang="zh-CN"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8</a:t>
            </a:r>
            <a:r>
              <a:rPr lang="zh-CN" altLang="en-US"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时</a:t>
            </a:r>
            <a:r>
              <a:rPr lang="en-US" altLang="zh-CN"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——4</a:t>
            </a:r>
            <a:r>
              <a:rPr lang="zh-CN" altLang="en-US"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月</a:t>
            </a:r>
            <a:r>
              <a:rPr lang="en-US" altLang="zh-CN"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18</a:t>
            </a:r>
            <a:r>
              <a:rPr lang="zh-CN" altLang="en-US"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日上午</a:t>
            </a:r>
            <a:r>
              <a:rPr lang="en-US" altLang="zh-CN"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8</a:t>
            </a:r>
            <a:r>
              <a:rPr lang="zh-CN" altLang="en-US"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时） </a:t>
            </a:r>
            <a:endParaRPr lang="en-US" altLang="zh-CN" sz="2600" b="1"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endParaRPr>
          </a:p>
          <a:p>
            <a:pPr marL="0" indent="0">
              <a:buNone/>
            </a:pPr>
            <a:r>
              <a:rPr lang="zh-CN" altLang="en-US"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   比赛分</a:t>
            </a:r>
            <a:r>
              <a:rPr lang="en-US" altLang="zh-CN"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A</a:t>
            </a:r>
            <a:r>
              <a:rPr lang="zh-CN" altLang="en-US"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a:t>
            </a:r>
            <a:r>
              <a:rPr lang="en-US" altLang="zh-CN"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B</a:t>
            </a:r>
            <a:r>
              <a:rPr lang="zh-CN" altLang="en-US"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a:t>
            </a:r>
            <a:r>
              <a:rPr lang="en-US" altLang="zh-CN"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C</a:t>
            </a:r>
            <a:r>
              <a:rPr lang="zh-CN" altLang="en-US"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a:t>
            </a:r>
            <a:r>
              <a:rPr lang="en-US" altLang="zh-CN"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D</a:t>
            </a:r>
            <a:r>
              <a:rPr lang="zh-CN" altLang="en-US" i="0" kern="0" spc="0" dirty="0">
                <a:solidFill>
                  <a:srgbClr val="333333"/>
                </a:solidFill>
                <a:effectLst/>
                <a:latin typeface="方正舒体" panose="02010601030101010101" pitchFamily="2" charset="-122"/>
                <a:ea typeface="方正舒体" panose="02010601030101010101" pitchFamily="2" charset="-122"/>
                <a:cs typeface="方正舒体" panose="02010601030101010101" pitchFamily="2" charset="-122"/>
              </a:rPr>
              <a:t>题，题目类型分别为离散、连续、综合，参赛代表队任选一题，提交一篇论文。</a:t>
            </a:r>
            <a:endParaRPr lang="zh-CN" altLang="en-US" sz="3200" dirty="0">
              <a:latin typeface="方正舒体" panose="02010601030101010101" pitchFamily="2" charset="-122"/>
              <a:ea typeface="方正舒体" panose="02010601030101010101" pitchFamily="2" charset="-122"/>
              <a:cs typeface="方正舒体" panose="02010601030101010101" pitchFamily="2" charset="-122"/>
            </a:endParaRPr>
          </a:p>
        </p:txBody>
      </p:sp>
      <p:sp>
        <p:nvSpPr>
          <p:cNvPr id="4" name="日期占位符 3"/>
          <p:cNvSpPr>
            <a:spLocks noGrp="1"/>
          </p:cNvSpPr>
          <p:nvPr>
            <p:ph type="dt" sz="half" idx="10"/>
          </p:nvPr>
        </p:nvSpPr>
        <p:spPr/>
        <p:txBody>
          <a:bodyPr/>
          <a:lstStyle/>
          <a:p>
            <a:pPr rtl="0"/>
            <a:fld id="{A24A4C0A-F292-41BE-9CD1-530467B1B9F8}" type="datetime1">
              <a:rPr lang="zh-CN" altLang="en-US" smtClean="0"/>
            </a:fld>
            <a:endParaRPr lang="en-US" dirty="0"/>
          </a:p>
        </p:txBody>
      </p:sp>
      <p:sp>
        <p:nvSpPr>
          <p:cNvPr id="5" name="文本框 4"/>
          <p:cNvSpPr txBox="1"/>
          <p:nvPr/>
        </p:nvSpPr>
        <p:spPr>
          <a:xfrm>
            <a:off x="1447718" y="2581494"/>
            <a:ext cx="3330759" cy="523220"/>
          </a:xfrm>
          <a:prstGeom prst="rect">
            <a:avLst/>
          </a:prstGeom>
          <a:noFill/>
        </p:spPr>
        <p:txBody>
          <a:bodyPr wrap="square" rtlCol="0">
            <a:spAutoFit/>
          </a:bodyPr>
          <a:lstStyle/>
          <a:p>
            <a:r>
              <a:rPr lang="zh-CN" altLang="en-US" sz="2800" dirty="0">
                <a:solidFill>
                  <a:srgbClr val="FF0000"/>
                </a:solidFill>
              </a:rPr>
              <a:t>主要分为两个阶段</a:t>
            </a:r>
            <a:endParaRPr lang="zh-CN" altLang="en-US" sz="2800" dirty="0">
              <a:solidFill>
                <a:srgbClr val="FF0000"/>
              </a:solidFill>
            </a:endParaRPr>
          </a:p>
        </p:txBody>
      </p:sp>
      <p:sp>
        <p:nvSpPr>
          <p:cNvPr id="8" name="内容占位符 2"/>
          <p:cNvSpPr txBox="1"/>
          <p:nvPr/>
        </p:nvSpPr>
        <p:spPr>
          <a:xfrm>
            <a:off x="6347256" y="3351280"/>
            <a:ext cx="3927482" cy="275742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en-US"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第二阶段（北京时间每年</a:t>
            </a:r>
            <a:r>
              <a:rPr lang="en-US" altLang="zh-CN"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5</a:t>
            </a:r>
            <a:r>
              <a:rPr lang="zh-CN" altLang="en-US"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月</a:t>
            </a:r>
            <a:r>
              <a:rPr lang="en-US" altLang="zh-CN"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13</a:t>
            </a:r>
            <a:r>
              <a:rPr lang="zh-CN" altLang="en-US"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日上午</a:t>
            </a:r>
            <a:r>
              <a:rPr lang="en-US" altLang="zh-CN"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8</a:t>
            </a:r>
            <a:r>
              <a:rPr lang="zh-CN" altLang="en-US"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时</a:t>
            </a:r>
            <a:r>
              <a:rPr lang="en-US" altLang="zh-CN"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——5</a:t>
            </a:r>
            <a:r>
              <a:rPr lang="zh-CN" altLang="en-US"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月</a:t>
            </a:r>
            <a:r>
              <a:rPr lang="en-US" altLang="zh-CN"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15</a:t>
            </a:r>
            <a:r>
              <a:rPr lang="zh-CN" altLang="en-US"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日上午</a:t>
            </a:r>
            <a:r>
              <a:rPr lang="en-US" altLang="zh-CN"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8</a:t>
            </a:r>
            <a:r>
              <a:rPr lang="zh-CN" altLang="en-US"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时） </a:t>
            </a:r>
            <a:endParaRPr lang="zh-CN" altLang="en-US"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endParaRPr>
          </a:p>
          <a:p>
            <a:pPr marL="0" indent="0">
              <a:buNone/>
            </a:pPr>
            <a:r>
              <a:rPr lang="zh-CN" altLang="en-US" sz="1800" b="1"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  </a:t>
            </a:r>
            <a:r>
              <a:rPr lang="zh-CN" altLang="en-US"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rPr>
              <a:t>第二阶段赛题是对第一阶段赛题的深化及延伸，着重探讨模型的应用。</a:t>
            </a:r>
            <a:endParaRPr lang="zh-CN" altLang="en-US" sz="1800" kern="0" dirty="0">
              <a:solidFill>
                <a:srgbClr val="333333"/>
              </a:solidFill>
              <a:latin typeface="方正舒体" panose="02010601030101010101" pitchFamily="2" charset="-122"/>
              <a:ea typeface="方正舒体" panose="02010601030101010101" pitchFamily="2" charset="-122"/>
              <a:cs typeface="方正舒体" panose="02010601030101010101" pitchFamily="2" charset="-122"/>
            </a:endParaRPr>
          </a:p>
        </p:txBody>
      </p:sp>
      <p:sp>
        <p:nvSpPr>
          <p:cNvPr id="11" name="矩形 10"/>
          <p:cNvSpPr/>
          <p:nvPr/>
        </p:nvSpPr>
        <p:spPr>
          <a:xfrm>
            <a:off x="3693200" y="2285999"/>
            <a:ext cx="3927482" cy="3868994"/>
          </a:xfrm>
          <a:prstGeom prst="rect">
            <a:avLst/>
          </a:prstGeom>
          <a:blipFill dpi="0" rotWithShape="1">
            <a:blip r:embed="rId1">
              <a:alphaModFix amt="13000"/>
            </a:blip>
            <a:srcRect/>
            <a:stretch>
              <a:fillRect/>
            </a:stretch>
          </a:blipFill>
          <a:ln>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单级齿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848" y="2596769"/>
            <a:ext cx="541870" cy="5418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1948" y="501445"/>
            <a:ext cx="11277600" cy="5889523"/>
          </a:xfrm>
          <a:prstGeom prst="rect">
            <a:avLst/>
          </a:prstGeom>
          <a:blipFill dpi="0" rotWithShape="1">
            <a:blip r:embed="rId1">
              <a:alphaModFix amt="38000"/>
            </a:blip>
            <a:srcRect/>
            <a:stretch>
              <a:fillRect/>
            </a:stretch>
          </a:blip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sz="5400" dirty="0"/>
              <a:t>在第一阶段也是可以获奖哦</a:t>
            </a:r>
            <a:endParaRPr lang="zh-CN" altLang="en-US" sz="5400" dirty="0"/>
          </a:p>
        </p:txBody>
      </p:sp>
      <p:sp>
        <p:nvSpPr>
          <p:cNvPr id="3" name="内容占位符 2"/>
          <p:cNvSpPr>
            <a:spLocks noGrp="1"/>
          </p:cNvSpPr>
          <p:nvPr>
            <p:ph idx="1"/>
          </p:nvPr>
        </p:nvSpPr>
        <p:spPr/>
        <p:txBody>
          <a:bodyPr>
            <a:normAutofit fontScale="25000" lnSpcReduction="20000"/>
          </a:bodyPr>
          <a:lstStyle/>
          <a:p>
            <a:pPr marL="0" indent="0">
              <a:buNone/>
            </a:pP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1</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、凡参赛论文成绩在</a:t>
            </a: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90</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分以上的队伍，可获得数学建模网络挑战赛特等奖，颁发全球数学建模能力基础认证与特等奖证书，且发放奖金</a:t>
            </a: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300</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元（如果</a:t>
            </a: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90</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分以上的队伍数不足</a:t>
            </a: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10</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个，将根据排名次序补充至</a:t>
            </a: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10</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队伍作为特等奖）；</a:t>
            </a:r>
            <a:endPar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endParaRPr>
          </a:p>
          <a:p>
            <a:pPr marL="0" indent="0">
              <a:buNone/>
            </a:pP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2</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、凡参赛论文成绩在</a:t>
            </a: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80-89</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分之间的队伍，可获得数学建模网络挑战赛一等奖，颁发全球数学建模能力基础认证与一等奖证书；</a:t>
            </a:r>
            <a:endParaRPr lang="zh-CN" altLang="en-US" sz="8800" kern="100" dirty="0">
              <a:effectLst/>
              <a:latin typeface="华文楷体" panose="02010600040101010101" pitchFamily="2" charset="-122"/>
              <a:ea typeface="华文楷体" panose="02010600040101010101" pitchFamily="2" charset="-122"/>
              <a:cs typeface="方正舒体" panose="02010601030101010101" pitchFamily="2" charset="-122"/>
            </a:endParaRPr>
          </a:p>
          <a:p>
            <a:pPr marL="0" indent="0">
              <a:buNone/>
            </a:pP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3</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、凡参赛论文成绩在</a:t>
            </a: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70-79</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之间的参赛队伍，可获得数学建模网络挑战赛二等奖，颁发全球数学建模能力基础认证与二等奖证书；</a:t>
            </a:r>
            <a:endParaRPr lang="zh-CN" altLang="en-US" sz="8800" kern="100" dirty="0">
              <a:effectLst/>
              <a:latin typeface="华文楷体" panose="02010600040101010101" pitchFamily="2" charset="-122"/>
              <a:ea typeface="华文楷体" panose="02010600040101010101" pitchFamily="2" charset="-122"/>
              <a:cs typeface="方正舒体" panose="02010601030101010101" pitchFamily="2" charset="-122"/>
            </a:endParaRPr>
          </a:p>
          <a:p>
            <a:pPr marL="0" indent="0">
              <a:buNone/>
            </a:pP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4</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、凡参赛论文成绩在</a:t>
            </a: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60-69</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之间的队伍，可获得数学建模网络挑战赛三等奖，颁发全球数学建模能力基础认证与三等奖证书；</a:t>
            </a:r>
            <a:endParaRPr lang="zh-CN" altLang="en-US" sz="8800" kern="100" dirty="0">
              <a:effectLst/>
              <a:latin typeface="华文楷体" panose="02010600040101010101" pitchFamily="2" charset="-122"/>
              <a:ea typeface="华文楷体" panose="02010600040101010101" pitchFamily="2" charset="-122"/>
              <a:cs typeface="方正舒体" panose="02010601030101010101" pitchFamily="2" charset="-122"/>
            </a:endParaRPr>
          </a:p>
          <a:p>
            <a:pPr marL="0" indent="0">
              <a:buNone/>
            </a:pP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5</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、凡参赛队伍成绩在</a:t>
            </a:r>
            <a:r>
              <a:rPr lang="en-US" altLang="zh-CN"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30-59</a:t>
            </a:r>
            <a:r>
              <a:rPr lang="zh-CN" altLang="en-US" sz="88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之间的参赛队伍，可获得数学建模网络挑战赛优秀奖。</a:t>
            </a:r>
            <a:endParaRPr lang="zh-CN" altLang="en-US" sz="8800" kern="100" dirty="0">
              <a:effectLst/>
              <a:latin typeface="华文楷体" panose="02010600040101010101" pitchFamily="2" charset="-122"/>
              <a:ea typeface="华文楷体" panose="02010600040101010101" pitchFamily="2" charset="-122"/>
              <a:cs typeface="方正舒体" panose="02010601030101010101" pitchFamily="2" charset="-122"/>
            </a:endParaRPr>
          </a:p>
          <a:p>
            <a:endParaRPr lang="zh-CN" altLang="en-US" sz="2000" dirty="0">
              <a:latin typeface="方正舒体" panose="02010601030101010101" pitchFamily="2" charset="-122"/>
              <a:ea typeface="方正舒体" panose="02010601030101010101" pitchFamily="2" charset="-122"/>
              <a:cs typeface="方正舒体" panose="02010601030101010101" pitchFamily="2" charset="-122"/>
            </a:endParaRPr>
          </a:p>
        </p:txBody>
      </p:sp>
      <p:sp>
        <p:nvSpPr>
          <p:cNvPr id="4" name="日期占位符 3"/>
          <p:cNvSpPr>
            <a:spLocks noGrp="1"/>
          </p:cNvSpPr>
          <p:nvPr>
            <p:ph type="dt" sz="half" idx="10"/>
          </p:nvPr>
        </p:nvSpPr>
        <p:spPr/>
        <p:txBody>
          <a:bodyPr/>
          <a:lstStyle/>
          <a:p>
            <a:pPr rtl="0"/>
            <a:fld id="{A24A4C0A-F292-41BE-9CD1-530467B1B9F8}" type="datetime1">
              <a:rPr lang="zh-CN" alt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4" name="Rectangle 21"/>
          <p:cNvSpPr/>
          <p:nvPr/>
        </p:nvSpPr>
        <p:spPr>
          <a:xfrm>
            <a:off x="766916" y="2428568"/>
            <a:ext cx="10687665" cy="2373316"/>
          </a:xfrm>
          <a:prstGeom prst="rect">
            <a:avLst/>
          </a:prstGeom>
          <a:solidFill>
            <a:sysClr val="windowText" lastClr="000000">
              <a:lumMod val="85000"/>
              <a:lumOff val="15000"/>
              <a:alpha val="70000"/>
            </a:sysClr>
          </a:solidFill>
          <a:ln w="12700" cap="flat" cmpd="sng" algn="ctr">
            <a:noFill/>
            <a:prstDash val="solid"/>
            <a:miter lim="800000"/>
          </a:ln>
          <a:effectLst/>
        </p:spPr>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sysClr val="window" lastClr="FFFFFF"/>
                </a:solidFill>
                <a:effectLst/>
                <a:uLnTx/>
                <a:uFillTx/>
                <a:latin typeface="Calibri" panose="020F0502020204030204"/>
                <a:ea typeface="+mn-ea"/>
                <a:cs typeface="+mn-cs"/>
              </a:rPr>
              <a:t>你以为的数学建模竞赛</a:t>
            </a:r>
            <a:endParaRPr kumimoji="0" lang="en-US" altLang="zh-CN" sz="60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sysClr val="window" lastClr="FFFFFF"/>
                </a:solidFill>
                <a:effectLst/>
                <a:uLnTx/>
                <a:uFillTx/>
                <a:latin typeface="Calibri" panose="020F0502020204030204"/>
                <a:ea typeface="+mn-ea"/>
                <a:cs typeface="+mn-cs"/>
              </a:rPr>
              <a:t>是这样的</a:t>
            </a:r>
            <a:endParaRPr kumimoji="0" lang="en-US" sz="60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pic>
        <p:nvPicPr>
          <p:cNvPr id="5" name="图形 4" descr="带齿轮的头部"/>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09483" y="789037"/>
            <a:ext cx="1410929" cy="1410929"/>
          </a:xfrm>
          <a:prstGeom prst="rect">
            <a:avLst/>
          </a:prstGeom>
          <a:effectLst>
            <a:glow rad="101600">
              <a:srgbClr val="FFFF00">
                <a:alpha val="40000"/>
              </a:srgbClr>
            </a:glow>
            <a:reflection blurRad="88900" stA="99000" endPos="58000" dist="50800" dir="5400000" sy="-100000" algn="bl" rotWithShape="0"/>
            <a:softEdge rad="254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1948" y="501445"/>
            <a:ext cx="11277600" cy="5889523"/>
          </a:xfrm>
          <a:prstGeom prst="rect">
            <a:avLst/>
          </a:prstGeom>
          <a:blipFill dpi="0" rotWithShape="1">
            <a:blip r:embed="rId1">
              <a:alphaModFix amt="38000"/>
            </a:blip>
            <a:srcRect/>
            <a:stretch>
              <a:fillRect/>
            </a:stretch>
          </a:blip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4" name="文本框 3"/>
          <p:cNvSpPr txBox="1"/>
          <p:nvPr/>
        </p:nvSpPr>
        <p:spPr>
          <a:xfrm>
            <a:off x="988143" y="1615162"/>
            <a:ext cx="10215714" cy="4493538"/>
          </a:xfrm>
          <a:prstGeom prst="rect">
            <a:avLst/>
          </a:prstGeom>
          <a:noFill/>
        </p:spPr>
        <p:txBody>
          <a:bodyPr wrap="square">
            <a:spAutoFit/>
          </a:bodyPr>
          <a:lstStyle/>
          <a:p>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1</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、凡参赛论文成绩在</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90</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分以上的队伍，获得</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2013</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年数学建模网络挑战赛特等奖，颁发全球数学建模能力高级认证与特等奖证书，且发放奖金</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500</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元（如果</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90</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分以上的队伍数不足</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10</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个，将根据排名次序补充至</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10</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队伍个作为特等奖）；</a:t>
            </a:r>
            <a:endParaRPr lang="zh-CN" altLang="en-US" sz="2200" kern="1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2</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、凡参赛论文成绩在</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80-89</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分之间的队伍，获得</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2013</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年数学建模网络挑战赛一等奖，颁发全球数学建模能力高级认证与一等奖证书；</a:t>
            </a:r>
            <a:endParaRPr lang="zh-CN" altLang="en-US" sz="2200" kern="1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3</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、凡参赛论文成绩在</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70-79</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之间的参赛队伍，获得</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2013</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年数学建模网络挑战赛二等奖，颁发全球数学建模能力高级认证与二等奖证书；</a:t>
            </a:r>
            <a:endParaRPr lang="zh-CN" altLang="en-US" sz="2200" kern="1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4</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、凡参赛论文成绩在</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60-69</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之间的队伍，可获得</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2013</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年数学建模网络挑战赛三等奖，颁发全球数学建模能力基础认证与三等奖证书；</a:t>
            </a:r>
            <a:endParaRPr lang="zh-CN" altLang="en-US" sz="2200" kern="1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5</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、凡参赛队伍成绩在</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30-59</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之间的参赛队伍，可获得</a:t>
            </a:r>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2013</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年数学建模网络挑战赛优秀奖。</a:t>
            </a:r>
            <a:endPar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endParaRPr>
          </a:p>
          <a:p>
            <a:r>
              <a:rPr lang="en-US" altLang="zh-CN"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6</a:t>
            </a:r>
            <a:r>
              <a:rPr lang="zh-CN" altLang="en-US" sz="2200" i="0" kern="0" spc="0" dirty="0">
                <a:solidFill>
                  <a:srgbClr val="333333"/>
                </a:solidFill>
                <a:effectLst/>
                <a:latin typeface="华文楷体" panose="02010600040101010101" pitchFamily="2" charset="-122"/>
                <a:ea typeface="华文楷体" panose="02010600040101010101" pitchFamily="2" charset="-122"/>
                <a:cs typeface="方正舒体" panose="02010601030101010101" pitchFamily="2" charset="-122"/>
              </a:rPr>
              <a:t>、第二阶段比赛结束后我们会在第二阶段中选择部分参赛队进行网络答辩，并从中确定三份励志奖学金的归属。</a:t>
            </a:r>
            <a:endParaRPr lang="zh-CN" altLang="en-US" sz="2200" kern="100" dirty="0">
              <a:effectLst/>
              <a:latin typeface="华文楷体" panose="02010600040101010101" pitchFamily="2" charset="-122"/>
              <a:ea typeface="华文楷体" panose="02010600040101010101" pitchFamily="2" charset="-122"/>
              <a:cs typeface="方正舒体" panose="02010601030101010101" pitchFamily="2" charset="-122"/>
            </a:endParaRPr>
          </a:p>
        </p:txBody>
      </p:sp>
      <p:sp>
        <p:nvSpPr>
          <p:cNvPr id="6" name="文本框 5"/>
          <p:cNvSpPr txBox="1"/>
          <p:nvPr/>
        </p:nvSpPr>
        <p:spPr>
          <a:xfrm>
            <a:off x="988143" y="829131"/>
            <a:ext cx="3657598" cy="646331"/>
          </a:xfrm>
          <a:prstGeom prst="rect">
            <a:avLst/>
          </a:prstGeom>
          <a:noFill/>
        </p:spPr>
        <p:txBody>
          <a:bodyPr wrap="square">
            <a:spAutoFit/>
          </a:bodyPr>
          <a:lstStyle/>
          <a:p>
            <a:r>
              <a:rPr lang="zh-CN" altLang="en-US" sz="3600" dirty="0">
                <a:solidFill>
                  <a:srgbClr val="FF0000"/>
                </a:solidFill>
              </a:rPr>
              <a:t>那么第二阶段呢</a:t>
            </a:r>
            <a:endParaRPr lang="zh-CN" altLang="en-US" sz="3600" dirty="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8977" y="982132"/>
            <a:ext cx="9874043" cy="1303867"/>
          </a:xfrm>
        </p:spPr>
        <p:txBody>
          <a:bodyPr>
            <a:normAutofit fontScale="90000"/>
          </a:bodyPr>
          <a:lstStyle/>
          <a:p>
            <a:r>
              <a:rPr lang="zh-CN" altLang="en-US" sz="6000" b="0" i="0" dirty="0">
                <a:solidFill>
                  <a:srgbClr val="121212"/>
                </a:solidFill>
                <a:effectLst/>
                <a:latin typeface="-apple-system"/>
              </a:rPr>
              <a:t>中青杯全国大学生数学建模竞赛</a:t>
            </a:r>
            <a:br>
              <a:rPr lang="en-US" altLang="zh-CN" b="0" i="0" dirty="0">
                <a:solidFill>
                  <a:srgbClr val="121212"/>
                </a:solidFill>
                <a:effectLst/>
                <a:latin typeface="-apple-system"/>
              </a:rPr>
            </a:br>
            <a:r>
              <a:rPr lang="zh-CN" altLang="en-US" sz="3600" b="0" i="0" dirty="0">
                <a:solidFill>
                  <a:srgbClr val="121212"/>
                </a:solidFill>
                <a:effectLst/>
                <a:latin typeface="-apple-system"/>
              </a:rPr>
              <a:t>（中青杯）</a:t>
            </a:r>
            <a:endParaRPr lang="zh-CN" altLang="en-US" dirty="0"/>
          </a:p>
        </p:txBody>
      </p:sp>
      <p:sp>
        <p:nvSpPr>
          <p:cNvPr id="3" name="内容占位符 2"/>
          <p:cNvSpPr>
            <a:spLocks noGrp="1"/>
          </p:cNvSpPr>
          <p:nvPr>
            <p:ph idx="1"/>
          </p:nvPr>
        </p:nvSpPr>
        <p:spPr>
          <a:xfrm>
            <a:off x="1295401" y="2556932"/>
            <a:ext cx="9601196" cy="3691468"/>
          </a:xfrm>
        </p:spPr>
        <p:txBody>
          <a:bodyPr>
            <a:normAutofit fontScale="75000" lnSpcReduction="20000"/>
          </a:bodyPr>
          <a:lstStyle/>
          <a:p>
            <a:r>
              <a:rPr lang="zh-CN" altLang="en-US" sz="3200" b="1" i="0" kern="100" spc="0" dirty="0">
                <a:solidFill>
                  <a:srgbClr val="FF0000"/>
                </a:solidFill>
                <a:effectLst/>
                <a:latin typeface="方正舒体" panose="02010601030101010101" pitchFamily="2" charset="-122"/>
                <a:ea typeface="方正舒体" panose="02010601030101010101" pitchFamily="2" charset="-122"/>
                <a:cs typeface="方正舒体" panose="02010601030101010101" pitchFamily="2" charset="-122"/>
              </a:rPr>
              <a:t>赛题类型</a:t>
            </a:r>
            <a:endParaRPr lang="en-US" altLang="zh-CN" sz="3200" b="1" i="0" kern="100" spc="0" dirty="0">
              <a:solidFill>
                <a:srgbClr val="FF0000"/>
              </a:solidFill>
              <a:effectLst/>
              <a:latin typeface="方正舒体" panose="02010601030101010101" pitchFamily="2" charset="-122"/>
              <a:ea typeface="方正舒体" panose="02010601030101010101" pitchFamily="2" charset="-122"/>
              <a:cs typeface="方正舒体" panose="02010601030101010101" pitchFamily="2" charset="-122"/>
            </a:endParaRPr>
          </a:p>
          <a:p>
            <a:r>
              <a:rPr lang="zh-CN" altLang="en-US" sz="1800" i="0" kern="100" spc="0" dirty="0">
                <a:solidFill>
                  <a:srgbClr val="000000"/>
                </a:solidFill>
                <a:effectLst/>
                <a:latin typeface="方正舒体" panose="02010601030101010101" pitchFamily="2" charset="-122"/>
                <a:ea typeface="方正舒体" panose="02010601030101010101" pitchFamily="2" charset="-122"/>
                <a:cs typeface="方正舒体" panose="02010601030101010101" pitchFamily="2" charset="-122"/>
              </a:rPr>
              <a:t>    </a:t>
            </a:r>
            <a:r>
              <a:rPr lang="zh-CN" altLang="en-US"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竞赛分为研究生组、本科生组和专科生组三组进行，竞赛题目分为</a:t>
            </a:r>
            <a:r>
              <a:rPr lang="en-US" altLang="zh-CN"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A</a:t>
            </a:r>
            <a:r>
              <a:rPr lang="zh-CN" altLang="en-US"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a:t>
            </a:r>
            <a:r>
              <a:rPr lang="en-US" altLang="zh-CN"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B</a:t>
            </a:r>
            <a:r>
              <a:rPr lang="zh-CN" altLang="en-US"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a:t>
            </a:r>
            <a:r>
              <a:rPr lang="en-US" altLang="zh-CN"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C</a:t>
            </a:r>
            <a:r>
              <a:rPr lang="zh-CN" altLang="en-US"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题， 其中研究生组、本科生组从</a:t>
            </a:r>
            <a:r>
              <a:rPr lang="en-US" altLang="zh-CN"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A</a:t>
            </a:r>
            <a:r>
              <a:rPr lang="zh-CN" altLang="en-US"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a:t>
            </a:r>
            <a:r>
              <a:rPr lang="en-US" altLang="zh-CN"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B</a:t>
            </a:r>
            <a:r>
              <a:rPr lang="zh-CN" altLang="en-US"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题中任选一题完成，专科生组从</a:t>
            </a:r>
            <a:r>
              <a:rPr lang="en-US" altLang="zh-CN"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B</a:t>
            </a:r>
            <a:r>
              <a:rPr lang="zh-CN" altLang="en-US"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a:t>
            </a:r>
            <a:r>
              <a:rPr lang="en-US" altLang="zh-CN"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C</a:t>
            </a:r>
            <a:r>
              <a:rPr lang="zh-CN" altLang="en-US"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题中任选一题完成。</a:t>
            </a:r>
            <a:endParaRPr lang="zh-CN" altLang="en-US" sz="2700" kern="1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b="1" dirty="0">
                <a:solidFill>
                  <a:srgbClr val="FF0000"/>
                </a:solidFill>
                <a:latin typeface="方正舒体" panose="02010601030101010101" pitchFamily="2" charset="-122"/>
                <a:ea typeface="方正舒体" panose="02010601030101010101" pitchFamily="2" charset="-122"/>
                <a:cs typeface="方正舒体" panose="02010601030101010101" pitchFamily="2" charset="-122"/>
              </a:rPr>
              <a:t>比赛时间（以</a:t>
            </a:r>
            <a:r>
              <a:rPr lang="en-US" altLang="zh-CN" sz="3200" b="1" dirty="0">
                <a:solidFill>
                  <a:srgbClr val="FF0000"/>
                </a:solidFill>
                <a:latin typeface="方正舒体" panose="02010601030101010101" pitchFamily="2" charset="-122"/>
                <a:ea typeface="方正舒体" panose="02010601030101010101" pitchFamily="2" charset="-122"/>
                <a:cs typeface="方正舒体" panose="02010601030101010101" pitchFamily="2" charset="-122"/>
              </a:rPr>
              <a:t>2021</a:t>
            </a:r>
            <a:r>
              <a:rPr lang="zh-CN" altLang="en-US" sz="3200" b="1" dirty="0">
                <a:solidFill>
                  <a:srgbClr val="FF0000"/>
                </a:solidFill>
                <a:latin typeface="方正舒体" panose="02010601030101010101" pitchFamily="2" charset="-122"/>
                <a:ea typeface="方正舒体" panose="02010601030101010101" pitchFamily="2" charset="-122"/>
                <a:cs typeface="方正舒体" panose="02010601030101010101" pitchFamily="2" charset="-122"/>
              </a:rPr>
              <a:t>年为例）</a:t>
            </a:r>
            <a:endParaRPr lang="en-US" altLang="zh-CN" sz="3200" b="1" dirty="0">
              <a:solidFill>
                <a:srgbClr val="FF0000"/>
              </a:solidFill>
              <a:latin typeface="方正舒体" panose="02010601030101010101" pitchFamily="2" charset="-122"/>
              <a:ea typeface="方正舒体" panose="02010601030101010101" pitchFamily="2" charset="-122"/>
              <a:cs typeface="方正舒体" panose="02010601030101010101" pitchFamily="2" charset="-122"/>
            </a:endParaRPr>
          </a:p>
          <a:p>
            <a:pPr marL="0" marR="0" indent="0" algn="l">
              <a:lnSpc>
                <a:spcPts val="1840"/>
              </a:lnSpc>
              <a:spcBef>
                <a:spcPts val="600"/>
              </a:spcBef>
              <a:spcAft>
                <a:spcPts val="600"/>
              </a:spcAft>
            </a:pP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报名时间：从即日起至</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2021</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年</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5</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月</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19</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日；</a:t>
            </a:r>
            <a:endParaRPr lang="zh-CN" altLang="en-US" sz="2700" dirty="0">
              <a:effectLst/>
              <a:latin typeface="华文楷体" panose="02010600040101010101" pitchFamily="2" charset="-122"/>
              <a:ea typeface="华文楷体" panose="02010600040101010101" pitchFamily="2" charset="-122"/>
              <a:cs typeface="方正舒体" panose="02010601030101010101" pitchFamily="2" charset="-122"/>
            </a:endParaRPr>
          </a:p>
          <a:p>
            <a:pPr marL="0" marR="0" indent="0" algn="l">
              <a:lnSpc>
                <a:spcPts val="1840"/>
              </a:lnSpc>
              <a:spcBef>
                <a:spcPts val="600"/>
              </a:spcBef>
              <a:spcAft>
                <a:spcPts val="600"/>
              </a:spcAft>
            </a:pP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比赛时间：</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2021</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年</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5</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月</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20</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日上午</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9:00</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至</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5</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月</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23</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日上午</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9:00</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（北京时间）；</a:t>
            </a:r>
            <a:endParaRPr lang="zh-CN" altLang="en-US" sz="2700" dirty="0">
              <a:effectLst/>
              <a:latin typeface="华文楷体" panose="02010600040101010101" pitchFamily="2" charset="-122"/>
              <a:ea typeface="华文楷体" panose="02010600040101010101" pitchFamily="2" charset="-122"/>
              <a:cs typeface="方正舒体" panose="02010601030101010101" pitchFamily="2" charset="-122"/>
            </a:endParaRPr>
          </a:p>
          <a:p>
            <a:pPr marL="0" marR="0" indent="0" algn="l">
              <a:lnSpc>
                <a:spcPts val="1840"/>
              </a:lnSpc>
              <a:spcBef>
                <a:spcPts val="600"/>
              </a:spcBef>
              <a:spcAft>
                <a:spcPts val="600"/>
              </a:spcAft>
            </a:pP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评审时间：</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2021</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年</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5</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月至</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6</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月；</a:t>
            </a:r>
            <a:endParaRPr lang="zh-CN" altLang="en-US" sz="2700" dirty="0">
              <a:effectLst/>
              <a:latin typeface="华文楷体" panose="02010600040101010101" pitchFamily="2" charset="-122"/>
              <a:ea typeface="华文楷体" panose="02010600040101010101" pitchFamily="2" charset="-122"/>
              <a:cs typeface="方正舒体" panose="02010601030101010101" pitchFamily="2" charset="-122"/>
            </a:endParaRPr>
          </a:p>
          <a:p>
            <a:pPr marL="0" marR="0" indent="0" algn="l">
              <a:lnSpc>
                <a:spcPts val="1840"/>
              </a:lnSpc>
              <a:spcBef>
                <a:spcPts val="600"/>
              </a:spcBef>
              <a:spcAft>
                <a:spcPts val="600"/>
              </a:spcAft>
            </a:pP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公示结果阶段：暂定</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2021</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年</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7</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月；</a:t>
            </a:r>
            <a:endParaRPr lang="zh-CN" altLang="en-US" sz="2700" dirty="0">
              <a:effectLst/>
              <a:latin typeface="华文楷体" panose="02010600040101010101" pitchFamily="2" charset="-122"/>
              <a:ea typeface="华文楷体" panose="02010600040101010101" pitchFamily="2" charset="-122"/>
              <a:cs typeface="方正舒体" panose="02010601030101010101" pitchFamily="2" charset="-122"/>
            </a:endParaRPr>
          </a:p>
          <a:p>
            <a:pPr marL="0" marR="0" indent="0" algn="l">
              <a:lnSpc>
                <a:spcPts val="1840"/>
              </a:lnSpc>
              <a:spcBef>
                <a:spcPts val="600"/>
              </a:spcBef>
              <a:spcAft>
                <a:spcPts val="600"/>
              </a:spcAft>
            </a:pP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颁奖：暂定</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2021</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年</a:t>
            </a:r>
            <a:r>
              <a:rPr lang="en-US" altLang="zh-CN"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7</a:t>
            </a:r>
            <a:r>
              <a:rPr lang="zh-CN" altLang="en-US" sz="270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月。</a:t>
            </a:r>
            <a:endParaRPr lang="zh-CN" altLang="en-US" sz="2700" dirty="0">
              <a:effectLst/>
              <a:latin typeface="华文楷体" panose="02010600040101010101" pitchFamily="2" charset="-122"/>
              <a:ea typeface="华文楷体" panose="02010600040101010101" pitchFamily="2" charset="-122"/>
              <a:cs typeface="方正舒体" panose="02010601030101010101" pitchFamily="2" charset="-122"/>
            </a:endParaRPr>
          </a:p>
          <a:p>
            <a:pPr marL="0" indent="0">
              <a:buNone/>
            </a:pPr>
            <a:endParaRPr lang="zh-CN" altLang="en-US" dirty="0">
              <a:latin typeface="方正舒体" panose="02010601030101010101" pitchFamily="2" charset="-122"/>
              <a:ea typeface="方正舒体" panose="02010601030101010101" pitchFamily="2" charset="-122"/>
              <a:cs typeface="方正舒体" panose="02010601030101010101" pitchFamily="2" charset="-122"/>
            </a:endParaRPr>
          </a:p>
        </p:txBody>
      </p:sp>
      <p:sp>
        <p:nvSpPr>
          <p:cNvPr id="4" name="日期占位符 3"/>
          <p:cNvSpPr>
            <a:spLocks noGrp="1"/>
          </p:cNvSpPr>
          <p:nvPr>
            <p:ph type="dt" sz="half" idx="10"/>
          </p:nvPr>
        </p:nvSpPr>
        <p:spPr/>
        <p:txBody>
          <a:bodyPr/>
          <a:lstStyle/>
          <a:p>
            <a:pPr rtl="0"/>
            <a:fld id="{A24A4C0A-F292-41BE-9CD1-530467B1B9F8}" type="datetime1">
              <a:rPr lang="zh-CN" altLang="en-US" smtClean="0"/>
            </a:fld>
            <a:endParaRPr lang="en-US" dirty="0"/>
          </a:p>
        </p:txBody>
      </p:sp>
      <p:sp>
        <p:nvSpPr>
          <p:cNvPr id="5" name="矩形 4"/>
          <p:cNvSpPr/>
          <p:nvPr/>
        </p:nvSpPr>
        <p:spPr>
          <a:xfrm>
            <a:off x="3693200" y="2285999"/>
            <a:ext cx="3927482" cy="3868994"/>
          </a:xfrm>
          <a:prstGeom prst="rect">
            <a:avLst/>
          </a:prstGeom>
          <a:blipFill dpi="0" rotWithShape="1">
            <a:blip r:embed="rId1">
              <a:alphaModFix amt="13000"/>
            </a:blip>
            <a:srcRect/>
            <a:stretch>
              <a:fillRect/>
            </a:stretch>
          </a:blipFill>
          <a:ln>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6000" dirty="0"/>
              <a:t>奖项设立</a:t>
            </a:r>
            <a:endParaRPr lang="zh-CN" altLang="en-US" sz="6000" dirty="0"/>
          </a:p>
        </p:txBody>
      </p:sp>
      <p:sp>
        <p:nvSpPr>
          <p:cNvPr id="3" name="内容占位符 2"/>
          <p:cNvSpPr>
            <a:spLocks noGrp="1"/>
          </p:cNvSpPr>
          <p:nvPr>
            <p:ph idx="1"/>
          </p:nvPr>
        </p:nvSpPr>
        <p:spPr>
          <a:xfrm>
            <a:off x="1295402" y="2657170"/>
            <a:ext cx="9601196" cy="3829664"/>
          </a:xfrm>
        </p:spPr>
        <p:txBody>
          <a:bodyPr>
            <a:normAutofit fontScale="55000" lnSpcReduction="20000"/>
          </a:bodyPr>
          <a:lstStyle/>
          <a:p>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特等奖：</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3</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支（每组别各一支），奖金</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1000</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元</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队</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荣誉证书</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荣誉奖杯；</a:t>
            </a:r>
            <a:endParaRPr lang="zh-CN" altLang="en-US" sz="32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一等奖：不超过报名队数的</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3%</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，荣誉证书</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荣誉奖章；</a:t>
            </a:r>
            <a:endParaRPr lang="zh-CN" altLang="en-US" sz="32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二等奖：不超过报名队数的</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15%</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，荣誉证书；</a:t>
            </a:r>
            <a:endParaRPr lang="zh-CN" altLang="en-US" sz="32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三等奖：不超过报名队数的</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25%</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，荣誉证书；</a:t>
            </a:r>
            <a:endParaRPr lang="zh-CN" altLang="en-US" sz="32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优秀奖：若干支，荣誉证书；</a:t>
            </a:r>
            <a:endParaRPr lang="zh-CN" altLang="en-US" sz="32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成功参赛奖：凡成功参赛的队伍均可获得电子版成功参赛奖证书，作为参赛证明和鼓励；</a:t>
            </a:r>
            <a:endParaRPr lang="zh-CN" altLang="en-US" sz="32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优秀指导老师：指导队伍荣获二等奖及以上的可颁发优秀指导老师证书</a:t>
            </a:r>
            <a:r>
              <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rPr>
              <a:t>(</a:t>
            </a:r>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在报名时请填写好指导老师姓名）；</a:t>
            </a:r>
            <a:endParaRPr lang="zh-CN" altLang="en-US" sz="320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优秀组织单位；</a:t>
            </a:r>
            <a:endParaRPr lang="en-US" altLang="zh-CN" sz="3200" kern="0" dirty="0">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kern="0" dirty="0">
                <a:effectLst/>
                <a:latin typeface="华文楷体" panose="02010600040101010101" pitchFamily="2" charset="-122"/>
                <a:ea typeface="华文楷体" panose="02010600040101010101" pitchFamily="2" charset="-122"/>
                <a:cs typeface="方正舒体" panose="02010601030101010101" pitchFamily="2" charset="-122"/>
              </a:rPr>
              <a:t>优秀志愿者。</a:t>
            </a:r>
            <a:endParaRPr lang="zh-CN" altLang="en-US" sz="3200" dirty="0">
              <a:effectLst/>
              <a:latin typeface="华文楷体" panose="02010600040101010101" pitchFamily="2" charset="-122"/>
              <a:ea typeface="华文楷体" panose="02010600040101010101" pitchFamily="2" charset="-122"/>
              <a:cs typeface="方正舒体" panose="02010601030101010101" pitchFamily="2" charset="-122"/>
            </a:endParaRPr>
          </a:p>
          <a:p>
            <a:endParaRPr lang="zh-CN" altLang="en-US" sz="2000" dirty="0">
              <a:effectLst/>
              <a:latin typeface="宋体" panose="02010600030101010101" pitchFamily="2" charset="-122"/>
              <a:ea typeface="宋体" panose="02010600030101010101" pitchFamily="2" charset="-122"/>
            </a:endParaRPr>
          </a:p>
          <a:p>
            <a:endParaRPr lang="zh-CN" altLang="en-US" sz="1100" dirty="0"/>
          </a:p>
        </p:txBody>
      </p:sp>
      <p:sp>
        <p:nvSpPr>
          <p:cNvPr id="4" name="日期占位符 3"/>
          <p:cNvSpPr>
            <a:spLocks noGrp="1"/>
          </p:cNvSpPr>
          <p:nvPr>
            <p:ph type="dt" sz="half" idx="10"/>
          </p:nvPr>
        </p:nvSpPr>
        <p:spPr/>
        <p:txBody>
          <a:bodyPr/>
          <a:lstStyle/>
          <a:p>
            <a:pPr rtl="0"/>
            <a:fld id="{A24A4C0A-F292-41BE-9CD1-530467B1B9F8}" type="datetime1">
              <a:rPr lang="zh-CN" altLang="en-US" smtClean="0"/>
            </a:fld>
            <a:endParaRPr lang="en-US" dirty="0"/>
          </a:p>
        </p:txBody>
      </p:sp>
      <p:sp>
        <p:nvSpPr>
          <p:cNvPr id="5" name="矩形 4"/>
          <p:cNvSpPr/>
          <p:nvPr/>
        </p:nvSpPr>
        <p:spPr>
          <a:xfrm>
            <a:off x="3693200" y="2285999"/>
            <a:ext cx="3927482" cy="3868994"/>
          </a:xfrm>
          <a:prstGeom prst="rect">
            <a:avLst/>
          </a:prstGeom>
          <a:blipFill dpi="0" rotWithShape="1">
            <a:blip r:embed="rId1">
              <a:alphaModFix amt="13000"/>
            </a:blip>
            <a:srcRect/>
            <a:stretch>
              <a:fillRect/>
            </a:stretch>
          </a:blipFill>
          <a:ln>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descr="焰火"/>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3026" y="1044678"/>
            <a:ext cx="1241321" cy="1241321"/>
          </a:xfrm>
          <a:prstGeom prst="rect">
            <a:avLst/>
          </a:prstGeom>
          <a:effectLst>
            <a:glow rad="127000">
              <a:schemeClr val="accent6">
                <a:lumMod val="40000"/>
                <a:lumOff val="60000"/>
                <a:alpha val="40000"/>
              </a:schemeClr>
            </a:glow>
            <a:outerShdw blurRad="76200" dir="13500000" sy="23000" kx="1200000" algn="br" rotWithShape="0">
              <a:schemeClr val="accent5">
                <a:lumMod val="60000"/>
                <a:lumOff val="40000"/>
                <a:alpha val="61000"/>
              </a:schemeClr>
            </a:outerShdw>
            <a:softEdge rad="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8977" y="982132"/>
            <a:ext cx="9874043" cy="1303867"/>
          </a:xfrm>
        </p:spPr>
        <p:txBody>
          <a:bodyPr>
            <a:normAutofit fontScale="90000"/>
          </a:bodyPr>
          <a:lstStyle/>
          <a:p>
            <a:r>
              <a:rPr lang="zh-CN" altLang="en-US" sz="6000" b="0" i="0" dirty="0">
                <a:solidFill>
                  <a:srgbClr val="121212"/>
                </a:solidFill>
                <a:effectLst/>
                <a:latin typeface="-apple-system"/>
              </a:rPr>
              <a:t>全国大学生数学竞赛</a:t>
            </a:r>
            <a:br>
              <a:rPr lang="en-US" altLang="zh-CN" b="0" i="0" dirty="0">
                <a:solidFill>
                  <a:srgbClr val="121212"/>
                </a:solidFill>
                <a:effectLst/>
                <a:latin typeface="-apple-system"/>
              </a:rPr>
            </a:br>
            <a:endParaRPr lang="zh-CN" altLang="en-US" dirty="0"/>
          </a:p>
        </p:txBody>
      </p:sp>
      <p:sp>
        <p:nvSpPr>
          <p:cNvPr id="3" name="内容占位符 2"/>
          <p:cNvSpPr>
            <a:spLocks noGrp="1"/>
          </p:cNvSpPr>
          <p:nvPr>
            <p:ph idx="1"/>
          </p:nvPr>
        </p:nvSpPr>
        <p:spPr>
          <a:xfrm>
            <a:off x="1233806" y="2556932"/>
            <a:ext cx="9601196" cy="3691468"/>
          </a:xfrm>
        </p:spPr>
        <p:txBody>
          <a:bodyPr>
            <a:normAutofit fontScale="45000"/>
          </a:bodyPr>
          <a:lstStyle/>
          <a:p>
            <a:r>
              <a:rPr lang="zh-CN" altLang="en-US" sz="3200" b="1" i="0" kern="100" spc="0" dirty="0">
                <a:solidFill>
                  <a:srgbClr val="FF0000"/>
                </a:solidFill>
                <a:effectLst/>
                <a:latin typeface="方正舒体" panose="02010601030101010101" pitchFamily="2" charset="-122"/>
                <a:ea typeface="方正舒体" panose="02010601030101010101" pitchFamily="2" charset="-122"/>
                <a:cs typeface="方正舒体" panose="02010601030101010101" pitchFamily="2" charset="-122"/>
              </a:rPr>
              <a:t>赛题类型</a:t>
            </a:r>
            <a:endParaRPr lang="en-US" altLang="zh-CN" sz="3200" b="1" i="0" kern="100" spc="0" dirty="0">
              <a:solidFill>
                <a:srgbClr val="FF0000"/>
              </a:solidFill>
              <a:effectLst/>
              <a:latin typeface="方正舒体" panose="02010601030101010101" pitchFamily="2" charset="-122"/>
              <a:ea typeface="方正舒体" panose="02010601030101010101" pitchFamily="2" charset="-122"/>
              <a:cs typeface="方正舒体" panose="02010601030101010101" pitchFamily="2" charset="-122"/>
            </a:endParaRPr>
          </a:p>
          <a:p>
            <a:r>
              <a:rPr lang="zh-CN" altLang="en-US" sz="1800" i="0" kern="100" spc="0" dirty="0">
                <a:solidFill>
                  <a:srgbClr val="000000"/>
                </a:solidFill>
                <a:effectLst/>
                <a:latin typeface="方正舒体" panose="02010601030101010101" pitchFamily="2" charset="-122"/>
                <a:ea typeface="方正舒体" panose="02010601030101010101" pitchFamily="2" charset="-122"/>
                <a:cs typeface="方正舒体" panose="02010601030101010101" pitchFamily="2" charset="-122"/>
              </a:rPr>
              <a:t>    </a:t>
            </a:r>
            <a:r>
              <a:rPr sz="270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 </a:t>
            </a:r>
            <a:r>
              <a:rPr sz="311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 </a:t>
            </a:r>
            <a:r>
              <a:rPr lang="zh-CN" altLang="en-US" sz="311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竞赛分为数学专业组和非数学专业组。数学专业组分数学专业（A类）和数学专业（B类）。限定具有数学一级学科博士点高校或在第四轮学科评估中数学学科排名B类以上(含B-)高校的学生报考数学专业(A类);其他高校的学生不受此限制。建议我校数学专业组学生报考数学专业（B类）。</a:t>
            </a:r>
            <a:endParaRPr lang="zh-CN" altLang="en-US" sz="311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11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非数学专业组预赛内容为理工科本科教学大纲规定的高等数学教学内容。数学专业组预赛内容含数学分析、高等代数和解析几何，均为数学专业本科教学大纲规定的教学内容，所占比重分别为50%、35%及15%左右。全国决赛的具体内容将另行通知。</a:t>
            </a:r>
            <a:endParaRPr lang="zh-CN" altLang="en-US" sz="311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endParaRPr>
          </a:p>
          <a:p>
            <a:pPr algn="l"/>
            <a:r>
              <a:rPr lang="zh-CN" altLang="en-US" sz="3200" b="1" i="0" kern="100" spc="0" dirty="0">
                <a:solidFill>
                  <a:srgbClr val="FF0000"/>
                </a:solidFill>
                <a:effectLst/>
                <a:latin typeface="方正舒体" panose="02010601030101010101" pitchFamily="2" charset="-122"/>
                <a:ea typeface="方正舒体" panose="02010601030101010101" pitchFamily="2" charset="-122"/>
                <a:cs typeface="方正舒体" panose="02010601030101010101" pitchFamily="2" charset="-122"/>
              </a:rPr>
              <a:t>报名对象</a:t>
            </a:r>
            <a:endParaRPr lang="zh-CN" altLang="en-US" sz="3200" b="1" i="0" kern="100" spc="0" dirty="0">
              <a:solidFill>
                <a:srgbClr val="FF0000"/>
              </a:solidFill>
              <a:effectLst/>
              <a:latin typeface="方正舒体" panose="02010601030101010101" pitchFamily="2" charset="-122"/>
              <a:ea typeface="方正舒体" panose="02010601030101010101" pitchFamily="2" charset="-122"/>
              <a:cs typeface="方正舒体" panose="02010601030101010101" pitchFamily="2" charset="-122"/>
            </a:endParaRPr>
          </a:p>
          <a:p>
            <a:r>
              <a:rPr lang="zh-CN" altLang="en-US" sz="311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数学专业组：数学与统计学学院二年级及以上的在校本科生</a:t>
            </a:r>
            <a:endParaRPr lang="zh-CN" altLang="en-US" sz="311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11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非数学专业组：全校开设有高等数学课程的二年级及以上的在校本科生</a:t>
            </a:r>
            <a:endParaRPr sz="3110" i="0" kern="10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endParaRPr>
          </a:p>
          <a:p>
            <a:r>
              <a:rPr lang="zh-CN" altLang="en-US" sz="3200" b="1" dirty="0">
                <a:solidFill>
                  <a:srgbClr val="FF0000"/>
                </a:solidFill>
                <a:latin typeface="方正舒体" panose="02010601030101010101" pitchFamily="2" charset="-122"/>
                <a:ea typeface="方正舒体" panose="02010601030101010101" pitchFamily="2" charset="-122"/>
                <a:cs typeface="方正舒体" panose="02010601030101010101" pitchFamily="2" charset="-122"/>
              </a:rPr>
              <a:t>比赛时间（以</a:t>
            </a:r>
            <a:r>
              <a:rPr lang="en-US" altLang="zh-CN" sz="3200" b="1" dirty="0">
                <a:solidFill>
                  <a:srgbClr val="FF0000"/>
                </a:solidFill>
                <a:latin typeface="方正舒体" panose="02010601030101010101" pitchFamily="2" charset="-122"/>
                <a:ea typeface="方正舒体" panose="02010601030101010101" pitchFamily="2" charset="-122"/>
                <a:cs typeface="方正舒体" panose="02010601030101010101" pitchFamily="2" charset="-122"/>
              </a:rPr>
              <a:t>2021</a:t>
            </a:r>
            <a:r>
              <a:rPr lang="zh-CN" altLang="en-US" sz="3200" b="1" dirty="0">
                <a:solidFill>
                  <a:srgbClr val="FF0000"/>
                </a:solidFill>
                <a:latin typeface="方正舒体" panose="02010601030101010101" pitchFamily="2" charset="-122"/>
                <a:ea typeface="方正舒体" panose="02010601030101010101" pitchFamily="2" charset="-122"/>
                <a:cs typeface="方正舒体" panose="02010601030101010101" pitchFamily="2" charset="-122"/>
              </a:rPr>
              <a:t>年为例）</a:t>
            </a:r>
            <a:endParaRPr lang="en-US" altLang="zh-CN" sz="3200" b="1" dirty="0">
              <a:solidFill>
                <a:srgbClr val="FF0000"/>
              </a:solidFill>
              <a:latin typeface="方正舒体" panose="02010601030101010101" pitchFamily="2" charset="-122"/>
              <a:ea typeface="方正舒体" panose="02010601030101010101" pitchFamily="2" charset="-122"/>
              <a:cs typeface="方正舒体" panose="02010601030101010101" pitchFamily="2" charset="-122"/>
            </a:endParaRPr>
          </a:p>
          <a:p>
            <a:pPr marL="0" marR="0" indent="0" algn="l">
              <a:lnSpc>
                <a:spcPts val="1840"/>
              </a:lnSpc>
              <a:spcBef>
                <a:spcPts val="600"/>
              </a:spcBef>
              <a:spcAft>
                <a:spcPts val="600"/>
              </a:spcAft>
            </a:pPr>
            <a:r>
              <a:rPr lang="zh-CN" altLang="en-US" sz="311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比赛时间：</a:t>
            </a:r>
            <a:r>
              <a:rPr sz="311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2021年10月30日(星期六)上午9：00—11：30在武汉大学举行</a:t>
            </a:r>
            <a:r>
              <a:rPr lang="zh-CN" altLang="en-US" sz="3110" i="0" kern="0" spc="0" dirty="0">
                <a:solidFill>
                  <a:srgbClr val="000000"/>
                </a:solidFill>
                <a:effectLst/>
                <a:latin typeface="华文楷体" panose="02010600040101010101" pitchFamily="2" charset="-122"/>
                <a:ea typeface="华文楷体" panose="02010600040101010101" pitchFamily="2" charset="-122"/>
                <a:cs typeface="方正舒体" panose="02010601030101010101" pitchFamily="2" charset="-122"/>
              </a:rPr>
              <a:t>；</a:t>
            </a:r>
            <a:endParaRPr lang="zh-CN" altLang="en-US" sz="3110" dirty="0">
              <a:latin typeface="方正舒体" panose="02010601030101010101" pitchFamily="2" charset="-122"/>
              <a:ea typeface="方正舒体" panose="02010601030101010101" pitchFamily="2" charset="-122"/>
              <a:cs typeface="方正舒体" panose="02010601030101010101" pitchFamily="2" charset="-122"/>
            </a:endParaRPr>
          </a:p>
        </p:txBody>
      </p:sp>
      <p:sp>
        <p:nvSpPr>
          <p:cNvPr id="4" name="日期占位符 3"/>
          <p:cNvSpPr>
            <a:spLocks noGrp="1"/>
          </p:cNvSpPr>
          <p:nvPr>
            <p:ph type="dt" sz="half" idx="10"/>
          </p:nvPr>
        </p:nvSpPr>
        <p:spPr/>
        <p:txBody>
          <a:bodyPr/>
          <a:lstStyle/>
          <a:p>
            <a:pPr rtl="0"/>
            <a:fld id="{A24A4C0A-F292-41BE-9CD1-530467B1B9F8}" type="datetime1">
              <a:rPr lang="zh-CN" altLang="en-US" smtClean="0"/>
            </a:fld>
            <a:endParaRPr lang="en-US" dirty="0"/>
          </a:p>
        </p:txBody>
      </p:sp>
      <p:sp>
        <p:nvSpPr>
          <p:cNvPr id="5" name="矩形 4"/>
          <p:cNvSpPr/>
          <p:nvPr/>
        </p:nvSpPr>
        <p:spPr>
          <a:xfrm>
            <a:off x="3693200" y="2285999"/>
            <a:ext cx="3927482" cy="3868994"/>
          </a:xfrm>
          <a:prstGeom prst="rect">
            <a:avLst/>
          </a:prstGeom>
          <a:blipFill dpi="0" rotWithShape="1">
            <a:blip r:embed="rId1">
              <a:alphaModFix amt="13000"/>
            </a:blip>
            <a:srcRect/>
            <a:stretch>
              <a:fillRect/>
            </a:stretch>
          </a:blipFill>
          <a:ln>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pic>
        <p:nvPicPr>
          <p:cNvPr id="4" name="图片 3"/>
          <p:cNvPicPr>
            <a:picLocks noChangeAspect="1"/>
          </p:cNvPicPr>
          <p:nvPr/>
        </p:nvPicPr>
        <p:blipFill>
          <a:blip r:embed="rId1"/>
          <a:stretch>
            <a:fillRect/>
          </a:stretch>
        </p:blipFill>
        <p:spPr>
          <a:xfrm>
            <a:off x="7689344" y="992818"/>
            <a:ext cx="3293616" cy="4611064"/>
          </a:xfrm>
          <a:prstGeom prst="rect">
            <a:avLst/>
          </a:prstGeom>
        </p:spPr>
      </p:pic>
      <p:sp>
        <p:nvSpPr>
          <p:cNvPr id="7" name="文本框 6"/>
          <p:cNvSpPr txBox="1"/>
          <p:nvPr/>
        </p:nvSpPr>
        <p:spPr>
          <a:xfrm>
            <a:off x="843379" y="992535"/>
            <a:ext cx="1731145" cy="1015663"/>
          </a:xfrm>
          <a:prstGeom prst="rect">
            <a:avLst/>
          </a:prstGeom>
          <a:solidFill>
            <a:schemeClr val="accent1">
              <a:lumMod val="40000"/>
              <a:lumOff val="60000"/>
            </a:schemeClr>
          </a:solidFill>
          <a:ln>
            <a:solidFill>
              <a:schemeClr val="bg1"/>
            </a:solidFill>
          </a:ln>
        </p:spPr>
        <p:txBody>
          <a:bodyPr wrap="square" rtlCol="0">
            <a:spAutoFit/>
          </a:bodyPr>
          <a:lstStyle/>
          <a:p>
            <a:r>
              <a:rPr lang="zh-CN" altLang="en-US" sz="6000" dirty="0"/>
              <a:t>乐观</a:t>
            </a:r>
            <a:endParaRPr lang="zh-CN" altLang="en-US" sz="6000" dirty="0"/>
          </a:p>
        </p:txBody>
      </p:sp>
      <p:sp>
        <p:nvSpPr>
          <p:cNvPr id="8" name="文本框 7"/>
          <p:cNvSpPr txBox="1"/>
          <p:nvPr/>
        </p:nvSpPr>
        <p:spPr>
          <a:xfrm>
            <a:off x="3497802" y="1553592"/>
            <a:ext cx="2024109" cy="1200329"/>
          </a:xfrm>
          <a:prstGeom prst="rect">
            <a:avLst/>
          </a:prstGeom>
          <a:solidFill>
            <a:schemeClr val="bg2">
              <a:lumMod val="90000"/>
            </a:schemeClr>
          </a:solidFill>
        </p:spPr>
        <p:txBody>
          <a:bodyPr wrap="square" rtlCol="0">
            <a:spAutoFit/>
          </a:bodyPr>
          <a:lstStyle/>
          <a:p>
            <a:r>
              <a:rPr lang="zh-CN" altLang="en-US" sz="7200" dirty="0"/>
              <a:t>鼓励</a:t>
            </a:r>
            <a:endParaRPr lang="zh-CN" altLang="en-US" sz="7200" dirty="0"/>
          </a:p>
        </p:txBody>
      </p:sp>
      <p:sp>
        <p:nvSpPr>
          <p:cNvPr id="9" name="文本框 8"/>
          <p:cNvSpPr txBox="1"/>
          <p:nvPr/>
        </p:nvSpPr>
        <p:spPr>
          <a:xfrm>
            <a:off x="1094912" y="3129959"/>
            <a:ext cx="1479612" cy="830997"/>
          </a:xfrm>
          <a:prstGeom prst="rect">
            <a:avLst/>
          </a:prstGeom>
          <a:solidFill>
            <a:schemeClr val="accent1">
              <a:lumMod val="20000"/>
              <a:lumOff val="80000"/>
            </a:schemeClr>
          </a:solidFill>
        </p:spPr>
        <p:txBody>
          <a:bodyPr wrap="square" rtlCol="0">
            <a:spAutoFit/>
          </a:bodyPr>
          <a:lstStyle/>
          <a:p>
            <a:r>
              <a:rPr lang="zh-CN" altLang="en-US" sz="4800" dirty="0"/>
              <a:t>坚持</a:t>
            </a:r>
            <a:endParaRPr lang="zh-CN" altLang="en-US" sz="4800" dirty="0"/>
          </a:p>
        </p:txBody>
      </p:sp>
      <p:sp>
        <p:nvSpPr>
          <p:cNvPr id="10" name="文本框 9"/>
          <p:cNvSpPr txBox="1"/>
          <p:nvPr/>
        </p:nvSpPr>
        <p:spPr>
          <a:xfrm>
            <a:off x="4731797" y="3429000"/>
            <a:ext cx="2334828" cy="923330"/>
          </a:xfrm>
          <a:prstGeom prst="rect">
            <a:avLst/>
          </a:prstGeom>
          <a:solidFill>
            <a:schemeClr val="accent2">
              <a:lumMod val="20000"/>
              <a:lumOff val="80000"/>
            </a:schemeClr>
          </a:solidFill>
        </p:spPr>
        <p:txBody>
          <a:bodyPr wrap="square" rtlCol="0">
            <a:spAutoFit/>
          </a:bodyPr>
          <a:lstStyle/>
          <a:p>
            <a:r>
              <a:rPr lang="zh-CN" altLang="en-US" sz="5400" dirty="0"/>
              <a:t>奥利给</a:t>
            </a:r>
            <a:endParaRPr lang="zh-CN" altLang="en-US" sz="5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长方形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p:cNvSpPr>
            <a:spLocks noGrp="1"/>
          </p:cNvSpPr>
          <p:nvPr>
            <p:ph type="ctrTitle"/>
          </p:nvPr>
        </p:nvSpPr>
        <p:spPr>
          <a:xfrm>
            <a:off x="1097280" y="758952"/>
            <a:ext cx="10058400" cy="3892168"/>
          </a:xfrm>
        </p:spPr>
        <p:txBody>
          <a:bodyPr rtlCol="0" anchor="ctr">
            <a:normAutofit/>
          </a:bodyPr>
          <a:lstStyle/>
          <a:p>
            <a:pPr lvl="0" rtl="0"/>
            <a:r>
              <a:rPr lang="zh-CN" altLang="en-US" sz="4800" i="1" dirty="0">
                <a:solidFill>
                  <a:srgbClr val="FFFFFF"/>
                </a:solidFill>
              </a:rPr>
              <a:t>           </a:t>
            </a:r>
            <a:r>
              <a:rPr lang="zh-CN" altLang="en-US" sz="6600" i="1" dirty="0">
                <a:solidFill>
                  <a:srgbClr val="FFFFFF"/>
                </a:solidFill>
              </a:rPr>
              <a:t>谢谢聆听！</a:t>
            </a:r>
            <a:endParaRPr lang="en-US" sz="6600" i="1" dirty="0">
              <a:solidFill>
                <a:srgbClr val="FFFFFF"/>
              </a:solidFill>
            </a:endParaRPr>
          </a:p>
        </p:txBody>
      </p:sp>
      <p:sp>
        <p:nvSpPr>
          <p:cNvPr id="49" name="长方形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pic>
        <p:nvPicPr>
          <p:cNvPr id="3" name="图片 2" descr="v2-e4268fd3e0baf7d59ba79488e91c5e89_r[1]"/>
          <p:cNvPicPr>
            <a:picLocks noChangeAspect="1"/>
          </p:cNvPicPr>
          <p:nvPr/>
        </p:nvPicPr>
        <p:blipFill>
          <a:blip r:embed="rId1"/>
          <a:stretch>
            <a:fillRect/>
          </a:stretch>
        </p:blipFill>
        <p:spPr>
          <a:xfrm>
            <a:off x="2091373" y="667385"/>
            <a:ext cx="8009255" cy="5523230"/>
          </a:xfrm>
          <a:prstGeom prst="rect">
            <a:avLst/>
          </a:prstGeom>
        </p:spPr>
      </p:pic>
      <p:pic>
        <p:nvPicPr>
          <p:cNvPr id="5" name="图形 4" descr="秒表"/>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776891">
            <a:off x="781665" y="1130710"/>
            <a:ext cx="995516" cy="995516"/>
          </a:xfrm>
          <a:prstGeom prst="rect">
            <a:avLst/>
          </a:prstGeom>
          <a:effectLst>
            <a:reflection blurRad="76200" stA="98000" endPos="55000" dir="5400000" sy="-100000" algn="bl" rotWithShape="0"/>
            <a:softEdge rad="0"/>
          </a:effectLst>
          <a:scene3d>
            <a:camera prst="orthographicFront"/>
            <a:lightRig rig="threePt" dir="t"/>
          </a:scene3d>
          <a:sp3d>
            <a:bevelT w="2540000" h="2540000"/>
            <a:bevelB w="2540000" h="2540000"/>
          </a:sp3d>
        </p:spPr>
      </p:pic>
      <p:pic>
        <p:nvPicPr>
          <p:cNvPr id="7" name="图形 6" descr="研究"/>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0627" y="4584504"/>
            <a:ext cx="1384496" cy="1384496"/>
          </a:xfrm>
          <a:prstGeom prst="rect">
            <a:avLst/>
          </a:prstGeom>
          <a:effectLst>
            <a:glow rad="127000">
              <a:schemeClr val="accent3">
                <a:lumMod val="40000"/>
                <a:lumOff val="6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pic>
        <p:nvPicPr>
          <p:cNvPr id="3" name="图片 2" descr="539a2b828ca54000b28d9e24c37a14ed_th[1]"/>
          <p:cNvPicPr>
            <a:picLocks noChangeAspect="1"/>
          </p:cNvPicPr>
          <p:nvPr/>
        </p:nvPicPr>
        <p:blipFill>
          <a:blip r:embed="rId1"/>
          <a:stretch>
            <a:fillRect/>
          </a:stretch>
        </p:blipFill>
        <p:spPr>
          <a:xfrm>
            <a:off x="3514500" y="1186180"/>
            <a:ext cx="5847080" cy="4922520"/>
          </a:xfrm>
          <a:prstGeom prst="rect">
            <a:avLst/>
          </a:prstGeom>
        </p:spPr>
      </p:pic>
      <p:sp>
        <p:nvSpPr>
          <p:cNvPr id="4" name="文本框 3"/>
          <p:cNvSpPr txBox="1"/>
          <p:nvPr/>
        </p:nvSpPr>
        <p:spPr>
          <a:xfrm>
            <a:off x="773312" y="749300"/>
            <a:ext cx="2776133" cy="707886"/>
          </a:xfrm>
          <a:prstGeom prst="rect">
            <a:avLst/>
          </a:prstGeom>
          <a:noFill/>
        </p:spPr>
        <p:txBody>
          <a:bodyPr wrap="square" rtlCol="0">
            <a:spAutoFit/>
          </a:bodyPr>
          <a:lstStyle/>
          <a:p>
            <a:r>
              <a:rPr lang="zh-CN" altLang="en-US" sz="4000" dirty="0"/>
              <a:t>还有这样的</a:t>
            </a:r>
            <a:endParaRPr lang="en-US" altLang="zh-CN"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Rectangle 21"/>
          <p:cNvSpPr/>
          <p:nvPr/>
        </p:nvSpPr>
        <p:spPr>
          <a:xfrm>
            <a:off x="747251" y="2056115"/>
            <a:ext cx="10697497" cy="274576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7200" dirty="0"/>
              <a:t>但实际是这样的</a:t>
            </a:r>
            <a:endParaRPr lang="en-US" sz="7200" dirty="0"/>
          </a:p>
        </p:txBody>
      </p:sp>
      <p:pic>
        <p:nvPicPr>
          <p:cNvPr id="4" name="图形 3" descr="带齿轮的头部"/>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09483" y="789037"/>
            <a:ext cx="1410929" cy="1410929"/>
          </a:xfrm>
          <a:prstGeom prst="rect">
            <a:avLst/>
          </a:prstGeom>
          <a:effectLst>
            <a:glow rad="101600">
              <a:srgbClr val="FFFF00">
                <a:alpha val="40000"/>
              </a:srgbClr>
            </a:glow>
            <a:reflection blurRad="88900" stA="99000" endPos="58000" dist="50800" dir="5400000" sy="-100000" algn="bl" rotWithShape="0"/>
            <a:softEdge rad="25400"/>
          </a:effectLst>
        </p:spPr>
      </p:pic>
      <p:pic>
        <p:nvPicPr>
          <p:cNvPr id="6" name="图形 5" descr="电视机"/>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19187" y="3060290"/>
            <a:ext cx="980768" cy="9807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4" name="文本框 3"/>
          <p:cNvSpPr txBox="1"/>
          <p:nvPr/>
        </p:nvSpPr>
        <p:spPr>
          <a:xfrm>
            <a:off x="1219200" y="1189703"/>
            <a:ext cx="3841072" cy="3533724"/>
          </a:xfrm>
          <a:prstGeom prst="rect">
            <a:avLst/>
          </a:prstGeom>
          <a:noFill/>
        </p:spPr>
        <p:txBody>
          <a:bodyPr wrap="square" rtlCol="0">
            <a:spAutoFit/>
          </a:bodyPr>
          <a:lstStyle/>
          <a:p>
            <a:r>
              <a:rPr lang="zh-CN" altLang="en-US" sz="3600" dirty="0"/>
              <a:t>数学建模比赛</a:t>
            </a:r>
            <a:endParaRPr lang="en-US" altLang="zh-CN" sz="3600" dirty="0"/>
          </a:p>
          <a:p>
            <a:endParaRPr lang="en-US" altLang="zh-CN" sz="3600" dirty="0"/>
          </a:p>
          <a:p>
            <a:r>
              <a:rPr lang="zh-CN" altLang="en-US" sz="3600" dirty="0"/>
              <a:t>拿到题目</a:t>
            </a:r>
            <a:endParaRPr lang="en-US" altLang="zh-CN" sz="3600" dirty="0"/>
          </a:p>
          <a:p>
            <a:endParaRPr lang="en-US" altLang="zh-CN" sz="3600" dirty="0"/>
          </a:p>
          <a:p>
            <a:r>
              <a:rPr lang="zh-CN" altLang="en-US" sz="3600" dirty="0"/>
              <a:t>当机立断就选择了</a:t>
            </a:r>
            <a:r>
              <a:rPr lang="en-US" altLang="zh-CN" sz="3600" dirty="0"/>
              <a:t>A</a:t>
            </a:r>
            <a:r>
              <a:rPr lang="zh-CN" altLang="en-US" sz="3600" dirty="0"/>
              <a:t>题</a:t>
            </a:r>
            <a:endParaRPr lang="en-US" altLang="zh-CN" sz="3600" dirty="0"/>
          </a:p>
        </p:txBody>
      </p:sp>
      <p:pic>
        <p:nvPicPr>
          <p:cNvPr id="5" name="图片 4"/>
          <p:cNvPicPr>
            <a:picLocks noChangeAspect="1"/>
          </p:cNvPicPr>
          <p:nvPr/>
        </p:nvPicPr>
        <p:blipFill>
          <a:blip r:embed="rId1"/>
          <a:stretch>
            <a:fillRect/>
          </a:stretch>
        </p:blipFill>
        <p:spPr>
          <a:xfrm>
            <a:off x="5404135" y="1189703"/>
            <a:ext cx="4630474" cy="36986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fld id="{4910A522-F0F5-43AE-870D-B1652467F5E7}" type="datetime1">
              <a:rPr lang="zh-CN" altLang="en-US" smtClean="0"/>
            </a:fld>
            <a:endParaRPr lang="en-US" dirty="0"/>
          </a:p>
        </p:txBody>
      </p:sp>
      <p:sp>
        <p:nvSpPr>
          <p:cNvPr id="3" name="矩形 2"/>
          <p:cNvSpPr/>
          <p:nvPr/>
        </p:nvSpPr>
        <p:spPr>
          <a:xfrm>
            <a:off x="1269387" y="680348"/>
            <a:ext cx="5125616" cy="51398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Bef>
                <a:spcPct val="0"/>
              </a:spcBef>
              <a:buSzPct val="100000"/>
            </a:pPr>
            <a:r>
              <a:rPr lang="zh-CN" altLang="en-US" sz="2800" dirty="0">
                <a:latin typeface="方正舒体" panose="02010601030101010101" pitchFamily="2" charset="-122"/>
                <a:ea typeface="方正舒体" panose="02010601030101010101" pitchFamily="2" charset="-122"/>
              </a:rPr>
              <a:t>一般这种看不懂的题目  都会相对容易</a:t>
            </a:r>
            <a:endParaRPr lang="zh-CN" altLang="en-US" sz="2800" dirty="0">
              <a:latin typeface="方正舒体" panose="02010601030101010101" pitchFamily="2" charset="-122"/>
              <a:ea typeface="方正舒体" panose="02010601030101010101" pitchFamily="2" charset="-122"/>
            </a:endParaRPr>
          </a:p>
          <a:p>
            <a:pPr lvl="0">
              <a:spcBef>
                <a:spcPct val="0"/>
              </a:spcBef>
              <a:buSzPct val="100000"/>
            </a:pPr>
            <a:endParaRPr lang="zh-CN" altLang="en-US" sz="2800" dirty="0">
              <a:latin typeface="方正舒体" panose="02010601030101010101" pitchFamily="2" charset="-122"/>
              <a:ea typeface="方正舒体" panose="02010601030101010101" pitchFamily="2" charset="-122"/>
            </a:endParaRPr>
          </a:p>
          <a:p>
            <a:pPr lvl="0">
              <a:spcBef>
                <a:spcPct val="0"/>
              </a:spcBef>
              <a:buSzPct val="100000"/>
            </a:pPr>
            <a:r>
              <a:rPr lang="zh-CN" altLang="en-US" sz="2800" dirty="0">
                <a:latin typeface="方正舒体" panose="02010601030101010101" pitchFamily="2" charset="-122"/>
                <a:ea typeface="方正舒体" panose="02010601030101010101" pitchFamily="2" charset="-122"/>
              </a:rPr>
              <a:t>结果被啪啪打脸</a:t>
            </a:r>
            <a:endParaRPr lang="en-US" altLang="zh-CN" sz="2800" dirty="0">
              <a:latin typeface="方正舒体" panose="02010601030101010101" pitchFamily="2" charset="-122"/>
              <a:ea typeface="方正舒体" panose="02010601030101010101" pitchFamily="2" charset="-122"/>
            </a:endParaRPr>
          </a:p>
          <a:p>
            <a:pPr lvl="0">
              <a:spcBef>
                <a:spcPct val="0"/>
              </a:spcBef>
              <a:buSzPct val="100000"/>
            </a:pPr>
            <a:endParaRPr lang="en-US" altLang="zh-CN" sz="2800" dirty="0">
              <a:latin typeface="方正舒体" panose="02010601030101010101" pitchFamily="2" charset="-122"/>
              <a:ea typeface="方正舒体" panose="02010601030101010101" pitchFamily="2" charset="-122"/>
            </a:endParaRPr>
          </a:p>
          <a:p>
            <a:pPr lvl="0">
              <a:spcBef>
                <a:spcPct val="0"/>
              </a:spcBef>
              <a:buSzPct val="100000"/>
            </a:pPr>
            <a:r>
              <a:rPr lang="zh-CN" altLang="en-US" sz="2800" dirty="0">
                <a:latin typeface="方正舒体" panose="02010601030101010101" pitchFamily="2" charset="-122"/>
                <a:ea typeface="方正舒体" panose="02010601030101010101" pitchFamily="2" charset="-122"/>
              </a:rPr>
              <a:t>搞懂原理就用了大半天</a:t>
            </a:r>
            <a:endParaRPr lang="zh-CN" altLang="en-US" sz="2800" dirty="0">
              <a:latin typeface="方正舒体" panose="02010601030101010101" pitchFamily="2" charset="-122"/>
              <a:ea typeface="方正舒体" panose="02010601030101010101" pitchFamily="2" charset="-122"/>
            </a:endParaRPr>
          </a:p>
          <a:p>
            <a:pPr lvl="0">
              <a:spcBef>
                <a:spcPct val="0"/>
              </a:spcBef>
              <a:buSzPct val="100000"/>
            </a:pPr>
            <a:endParaRPr lang="en-US" altLang="zh-CN" sz="2800" dirty="0">
              <a:latin typeface="方正舒体" panose="02010601030101010101" pitchFamily="2" charset="-122"/>
              <a:ea typeface="方正舒体" panose="02010601030101010101" pitchFamily="2" charset="-122"/>
            </a:endParaRPr>
          </a:p>
          <a:p>
            <a:pPr lvl="0">
              <a:spcBef>
                <a:spcPct val="0"/>
              </a:spcBef>
              <a:buSzPct val="100000"/>
            </a:pPr>
            <a:r>
              <a:rPr lang="zh-CN" altLang="en-US" sz="2800" dirty="0">
                <a:latin typeface="方正舒体" panose="02010601030101010101" pitchFamily="2" charset="-122"/>
                <a:ea typeface="方正舒体" panose="02010601030101010101" pitchFamily="2" charset="-122"/>
              </a:rPr>
              <a:t>查找资料又用了大半天</a:t>
            </a:r>
            <a:endParaRPr lang="zh-CN" altLang="en-US" sz="2800" dirty="0">
              <a:latin typeface="方正舒体" panose="02010601030101010101" pitchFamily="2" charset="-122"/>
              <a:ea typeface="方正舒体" panose="02010601030101010101" pitchFamily="2" charset="-122"/>
            </a:endParaRPr>
          </a:p>
          <a:p>
            <a:pPr lvl="0">
              <a:spcBef>
                <a:spcPct val="0"/>
              </a:spcBef>
              <a:buSzPct val="100000"/>
            </a:pPr>
            <a:endParaRPr lang="en-US" altLang="zh-CN" sz="2800" dirty="0">
              <a:latin typeface="方正舒体" panose="02010601030101010101" pitchFamily="2" charset="-122"/>
              <a:ea typeface="方正舒体" panose="02010601030101010101" pitchFamily="2" charset="-122"/>
            </a:endParaRPr>
          </a:p>
          <a:p>
            <a:pPr lvl="0">
              <a:spcBef>
                <a:spcPct val="0"/>
              </a:spcBef>
              <a:buSzPct val="100000"/>
            </a:pPr>
            <a:r>
              <a:rPr lang="zh-CN" altLang="en-US" sz="2800" dirty="0">
                <a:latin typeface="方正舒体" panose="02010601030101010101" pitchFamily="2" charset="-122"/>
                <a:ea typeface="方正舒体" panose="02010601030101010101" pitchFamily="2" charset="-122"/>
              </a:rPr>
              <a:t>抓破脑袋想第一问怎么解又用了大半天</a:t>
            </a:r>
            <a:endParaRPr lang="zh-CN" altLang="en-US" sz="2800" dirty="0">
              <a:latin typeface="方正舒体" panose="02010601030101010101" pitchFamily="2" charset="-122"/>
              <a:ea typeface="方正舒体" panose="02010601030101010101" pitchFamily="2" charset="-122"/>
            </a:endParaRPr>
          </a:p>
          <a:p>
            <a:pPr lvl="0">
              <a:spcBef>
                <a:spcPct val="0"/>
              </a:spcBef>
              <a:buSzPct val="100000"/>
            </a:pPr>
            <a:endParaRPr lang="zh-CN" altLang="en-US" sz="2000" dirty="0">
              <a:latin typeface="楷体" panose="02010609060101010101" pitchFamily="49" charset="-122"/>
              <a:ea typeface="楷体" panose="02010609060101010101" pitchFamily="49" charset="-122"/>
            </a:endParaRPr>
          </a:p>
        </p:txBody>
      </p:sp>
      <p:pic>
        <p:nvPicPr>
          <p:cNvPr id="4" name="Picture 1"/>
          <p:cNvPicPr>
            <a:picLocks noChangeAspect="1" noChangeArrowheads="1"/>
          </p:cNvPicPr>
          <p:nvPr/>
        </p:nvPicPr>
        <p:blipFill>
          <a:blip r:embed="rId1"/>
          <a:srcRect/>
          <a:stretch>
            <a:fillRect/>
          </a:stretch>
        </p:blipFill>
        <p:spPr bwMode="auto">
          <a:xfrm>
            <a:off x="7139092" y="680348"/>
            <a:ext cx="3872010" cy="5072925"/>
          </a:xfrm>
          <a:prstGeom prst="rect">
            <a:avLst/>
          </a:prstGeom>
          <a:noFill/>
        </p:spPr>
      </p:pic>
      <p:pic>
        <p:nvPicPr>
          <p:cNvPr id="6" name="图形 5" descr="问号"/>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8773" y="1691868"/>
            <a:ext cx="1454453" cy="1454453"/>
          </a:xfrm>
          <a:prstGeom prst="rect">
            <a:avLst/>
          </a:prstGeom>
          <a:effectLst>
            <a:glow rad="431800">
              <a:schemeClr val="accent6">
                <a:lumMod val="40000"/>
                <a:lumOff val="60000"/>
                <a:alpha val="40000"/>
              </a:schemeClr>
            </a:glow>
            <a:reflection blurRad="203200" stA="88000" endPos="65000" dist="50800" dir="5400000" sy="-100000" algn="bl" rotWithShape="0"/>
            <a:softEdge rad="254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6afab821-85f5-4e36-9d62-b91ddedebbb6}"/>
  <p:tag name="TABLE_ENDDRAG_ORIGIN_RECT" val="859*395"/>
  <p:tag name="TABLE_ENDDRAG_RECT" val="50*74*859*395"/>
</p:tagLst>
</file>

<file path=ppt/theme/_rels/them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6413</Words>
  <Application>WPS 演示</Application>
  <PresentationFormat>宽屏</PresentationFormat>
  <Paragraphs>535</Paragraphs>
  <Slides>45</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45</vt:i4>
      </vt:variant>
    </vt:vector>
  </HeadingPairs>
  <TitlesOfParts>
    <vt:vector size="67" baseType="lpstr">
      <vt:lpstr>Arial</vt:lpstr>
      <vt:lpstr>宋体</vt:lpstr>
      <vt:lpstr>Wingdings</vt:lpstr>
      <vt:lpstr>Arial</vt:lpstr>
      <vt:lpstr>DFPShaoNvW5-GB</vt:lpstr>
      <vt:lpstr>华文楷体</vt:lpstr>
      <vt:lpstr>Calibri</vt:lpstr>
      <vt:lpstr>方正舒体</vt:lpstr>
      <vt:lpstr>楷体</vt:lpstr>
      <vt:lpstr>Garamond</vt:lpstr>
      <vt:lpstr>微软雅黑</vt:lpstr>
      <vt:lpstr>Arial Unicode MS</vt:lpstr>
      <vt:lpstr>等线</vt:lpstr>
      <vt:lpstr>华文隶书</vt:lpstr>
      <vt:lpstr>Times New Roman</vt:lpstr>
      <vt:lpstr>黑体</vt:lpstr>
      <vt:lpstr>Wingdings 2</vt:lpstr>
      <vt:lpstr>Verdana</vt:lpstr>
      <vt:lpstr>Wingdings 2</vt:lpstr>
      <vt:lpstr>-apple-system</vt:lpstr>
      <vt:lpstr>Segoe Print</vt:lpstr>
      <vt:lpstr>环保</vt:lpstr>
      <vt:lpstr>数学建模比赛介绍</vt:lpstr>
      <vt:lpstr>数学建模</vt:lpstr>
      <vt:lpstr>数学建模竞赛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前期准备</vt:lpstr>
      <vt:lpstr>软件和一些基本模型</vt:lpstr>
      <vt:lpstr>PowerPoint 演示文稿</vt:lpstr>
      <vt:lpstr>建模建议</vt:lpstr>
      <vt:lpstr>数学建模之组队篇</vt:lpstr>
      <vt:lpstr>了解比赛要求</vt:lpstr>
      <vt:lpstr>PowerPoint 演示文稿</vt:lpstr>
      <vt:lpstr>比赛规划</vt:lpstr>
      <vt:lpstr>比赛规划</vt:lpstr>
      <vt:lpstr>比赛规划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全国大学生数学建模竞赛</vt:lpstr>
      <vt:lpstr>PowerPoint 演示文稿</vt:lpstr>
      <vt:lpstr>美国大学生数学建模竞赛</vt:lpstr>
      <vt:lpstr>数学中国数学建模网络挑战赛 （小美赛）</vt:lpstr>
      <vt:lpstr>在第一阶段也是可以获奖哦</vt:lpstr>
      <vt:lpstr>PowerPoint 演示文稿</vt:lpstr>
      <vt:lpstr>中青杯全国大学生数学建模竞赛 （中青杯）</vt:lpstr>
      <vt:lpstr>奖项设立</vt:lpstr>
      <vt:lpstr>中青杯全国大学生数学建模竞赛 （中青杯）</vt:lpstr>
      <vt:lpstr>PowerPoint 演示文稿</vt:lpstr>
      <vt:lpstr>           谢谢聆听！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数学建模</dc:title>
  <dc:creator>贾 晓菊</dc:creator>
  <cp:lastModifiedBy>星語</cp:lastModifiedBy>
  <cp:revision>17</cp:revision>
  <dcterms:created xsi:type="dcterms:W3CDTF">2021-10-05T08:41:00Z</dcterms:created>
  <dcterms:modified xsi:type="dcterms:W3CDTF">2021-10-08T11:39:36Z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28C4E9C6825748099C2CEE94DB33DC13</vt:lpwstr>
  </property>
  <property fmtid="{D5CDD505-2E9C-101B-9397-08002B2CF9AE}" pid="3" name="KSOProductBuildVer">
    <vt:lpwstr>2052-11.1.0.10938</vt:lpwstr>
  </property>
</Properties>
</file>